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7" r:id="rId4"/>
    <p:sldId id="264" r:id="rId5"/>
    <p:sldId id="26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C70E03-1A9D-4D23-BB49-8CFF883189E5}">
          <p14:sldIdLst>
            <p14:sldId id="256"/>
            <p14:sldId id="262"/>
            <p14:sldId id="267"/>
            <p14:sldId id="264"/>
            <p14:sldId id="263"/>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B06069D-EA71-4563-B622-ECBB40F06BCE}"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796257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06069D-EA71-4563-B622-ECBB40F06BCE}"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92035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06069D-EA71-4563-B622-ECBB40F06BCE}"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165704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06069D-EA71-4563-B622-ECBB40F06BCE}"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115761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06069D-EA71-4563-B622-ECBB40F06BCE}"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148736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B06069D-EA71-4563-B622-ECBB40F06BCE}"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126079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B06069D-EA71-4563-B622-ECBB40F06BCE}"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3463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B06069D-EA71-4563-B622-ECBB40F06BCE}"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23548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6069D-EA71-4563-B622-ECBB40F06BCE}"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392657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06069D-EA71-4563-B622-ECBB40F06BCE}"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6083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06069D-EA71-4563-B622-ECBB40F06BCE}"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47B0A3-C788-4959-B3C6-1041B056C750}" type="slidenum">
              <a:rPr lang="en-GB" smtClean="0"/>
              <a:t>‹#›</a:t>
            </a:fld>
            <a:endParaRPr lang="en-GB"/>
          </a:p>
        </p:txBody>
      </p:sp>
    </p:spTree>
    <p:extLst>
      <p:ext uri="{BB962C8B-B14F-4D97-AF65-F5344CB8AC3E}">
        <p14:creationId xmlns:p14="http://schemas.microsoft.com/office/powerpoint/2010/main" val="123257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6069D-EA71-4563-B622-ECBB40F06BCE}" type="datetimeFigureOut">
              <a:rPr lang="en-GB" smtClean="0"/>
              <a:t>30/03/2020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7B0A3-C788-4959-B3C6-1041B056C750}" type="slidenum">
              <a:rPr lang="en-GB" smtClean="0"/>
              <a:t>‹#›</a:t>
            </a:fld>
            <a:endParaRPr lang="en-GB"/>
          </a:p>
        </p:txBody>
      </p:sp>
    </p:spTree>
    <p:extLst>
      <p:ext uri="{BB962C8B-B14F-4D97-AF65-F5344CB8AC3E}">
        <p14:creationId xmlns:p14="http://schemas.microsoft.com/office/powerpoint/2010/main" val="1519567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8822" y="193674"/>
            <a:ext cx="8277498" cy="1302340"/>
          </a:xfrm>
        </p:spPr>
        <p:txBody>
          <a:bodyPr/>
          <a:lstStyle/>
          <a:p>
            <a:r>
              <a:rPr lang="en-GB" dirty="0" smtClean="0"/>
              <a:t>The Great Storm of 1286</a:t>
            </a:r>
            <a:endParaRPr lang="en-GB" dirty="0"/>
          </a:p>
        </p:txBody>
      </p:sp>
      <p:pic>
        <p:nvPicPr>
          <p:cNvPr id="1026" name="Picture 2" descr="Image result for paintings of storms at s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095" y="1352323"/>
            <a:ext cx="8269968" cy="5168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398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2301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t>LO: to </a:t>
            </a:r>
            <a:r>
              <a:rPr lang="en-GB" dirty="0" smtClean="0"/>
              <a:t>include a </a:t>
            </a:r>
            <a:r>
              <a:rPr lang="en-GB" dirty="0" smtClean="0"/>
              <a:t>flashback in my story.</a:t>
            </a:r>
            <a:endParaRPr lang="en-GB" dirty="0"/>
          </a:p>
        </p:txBody>
      </p:sp>
      <p:sp>
        <p:nvSpPr>
          <p:cNvPr id="5" name="Content Placeholder 2"/>
          <p:cNvSpPr txBox="1">
            <a:spLocks/>
          </p:cNvSpPr>
          <p:nvPr/>
        </p:nvSpPr>
        <p:spPr>
          <a:xfrm>
            <a:off x="5409747" y="1690688"/>
            <a:ext cx="5944053"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smtClean="0">
                <a:latin typeface="+mj-lt"/>
              </a:rPr>
              <a:t>GOOD</a:t>
            </a:r>
            <a:r>
              <a:rPr lang="en-GB" dirty="0" smtClean="0">
                <a:latin typeface="+mj-lt"/>
              </a:rPr>
              <a:t>: </a:t>
            </a:r>
            <a:r>
              <a:rPr lang="en-GB" dirty="0" smtClean="0">
                <a:latin typeface="+mj-lt"/>
              </a:rPr>
              <a:t>I have included a flashback that reveals how my character ended up in the danger he/she was in at the start. </a:t>
            </a:r>
            <a:endParaRPr lang="en-GB" dirty="0" smtClean="0">
              <a:latin typeface="+mj-lt"/>
            </a:endParaRPr>
          </a:p>
          <a:p>
            <a:pPr marL="0" indent="0">
              <a:buFont typeface="Arial" panose="020B0604020202020204" pitchFamily="34" charset="0"/>
              <a:buNone/>
            </a:pPr>
            <a:r>
              <a:rPr lang="en-GB" b="1" dirty="0" smtClean="0">
                <a:latin typeface="+mj-lt"/>
              </a:rPr>
              <a:t>BETTER</a:t>
            </a:r>
            <a:r>
              <a:rPr lang="en-GB" dirty="0" smtClean="0">
                <a:latin typeface="+mj-lt"/>
              </a:rPr>
              <a:t>: I </a:t>
            </a:r>
            <a:r>
              <a:rPr lang="en-GB" dirty="0" smtClean="0">
                <a:latin typeface="+mj-lt"/>
              </a:rPr>
              <a:t>have used a trigger to introduce my flashback, and another trigger to return to the present. My flashback paints a vivid picture of life in Dunwich before the storm.</a:t>
            </a:r>
            <a:endParaRPr lang="en-GB" dirty="0" smtClean="0">
              <a:latin typeface="+mj-lt"/>
            </a:endParaRPr>
          </a:p>
          <a:p>
            <a:pPr marL="0" indent="0">
              <a:buFont typeface="Arial" panose="020B0604020202020204" pitchFamily="34" charset="0"/>
              <a:buNone/>
            </a:pPr>
            <a:r>
              <a:rPr lang="en-GB" b="1" dirty="0" smtClean="0">
                <a:latin typeface="+mj-lt"/>
              </a:rPr>
              <a:t>BEST</a:t>
            </a:r>
            <a:r>
              <a:rPr lang="en-GB" dirty="0" smtClean="0">
                <a:latin typeface="+mj-lt"/>
              </a:rPr>
              <a:t>: I have </a:t>
            </a:r>
            <a:r>
              <a:rPr lang="en-GB" dirty="0" smtClean="0">
                <a:latin typeface="+mj-lt"/>
              </a:rPr>
              <a:t>continued to use sentence skills and engaging description throughout.</a:t>
            </a:r>
            <a:endParaRPr lang="en-GB" dirty="0">
              <a:latin typeface="+mj-lt"/>
            </a:endParaRPr>
          </a:p>
        </p:txBody>
      </p:sp>
      <p:pic>
        <p:nvPicPr>
          <p:cNvPr id="6" name="Picture 2" descr="Image result for famous paintings of stor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90688"/>
            <a:ext cx="4571546" cy="3542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57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flashback for?</a:t>
            </a:r>
            <a:endParaRPr lang="en-GB" dirty="0"/>
          </a:p>
        </p:txBody>
      </p:sp>
      <p:sp>
        <p:nvSpPr>
          <p:cNvPr id="3" name="Content Placeholder 2"/>
          <p:cNvSpPr>
            <a:spLocks noGrp="1"/>
          </p:cNvSpPr>
          <p:nvPr>
            <p:ph idx="1"/>
          </p:nvPr>
        </p:nvSpPr>
        <p:spPr>
          <a:xfrm>
            <a:off x="838201" y="1825625"/>
            <a:ext cx="5496106" cy="4351338"/>
          </a:xfrm>
        </p:spPr>
        <p:txBody>
          <a:bodyPr/>
          <a:lstStyle/>
          <a:p>
            <a:pPr marL="0" indent="0">
              <a:buNone/>
            </a:pPr>
            <a:r>
              <a:rPr lang="en-GB" dirty="0" smtClean="0"/>
              <a:t>The flashback will help your reader understand how your character got into such a mess in the first place. </a:t>
            </a:r>
          </a:p>
          <a:p>
            <a:pPr marL="0" indent="0">
              <a:buNone/>
            </a:pPr>
            <a:r>
              <a:rPr lang="en-GB" dirty="0" smtClean="0"/>
              <a:t>It is your chance to describe what everyday life was like in Dunwich for </a:t>
            </a:r>
            <a:r>
              <a:rPr lang="en-GB" smtClean="0"/>
              <a:t>your character before </a:t>
            </a:r>
            <a:r>
              <a:rPr lang="en-GB" dirty="0" smtClean="0"/>
              <a:t>the storm came. </a:t>
            </a:r>
          </a:p>
          <a:p>
            <a:pPr marL="0" indent="0">
              <a:buNone/>
            </a:pPr>
            <a:r>
              <a:rPr lang="en-GB" dirty="0" smtClean="0"/>
              <a:t>It gives your reader some context (some background information) about your character.</a:t>
            </a:r>
          </a:p>
          <a:p>
            <a:pPr marL="0" indent="0">
              <a:buNone/>
            </a:pPr>
            <a:endParaRPr lang="en-GB" dirty="0"/>
          </a:p>
        </p:txBody>
      </p:sp>
      <p:pic>
        <p:nvPicPr>
          <p:cNvPr id="1026" name="Picture 2" descr="78 Best Markets - medieval images | Medieval, Medieval marke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4306" y="1365068"/>
            <a:ext cx="5172075"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044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365126"/>
            <a:ext cx="10765971" cy="1325562"/>
          </a:xfrm>
        </p:spPr>
        <p:txBody>
          <a:bodyPr/>
          <a:lstStyle/>
          <a:p>
            <a:r>
              <a:rPr lang="en-GB" dirty="0" smtClean="0"/>
              <a:t>Use a trigger to introduce the flashback.</a:t>
            </a:r>
            <a:endParaRPr lang="en-GB" dirty="0"/>
          </a:p>
        </p:txBody>
      </p:sp>
      <p:sp>
        <p:nvSpPr>
          <p:cNvPr id="3" name="Content Placeholder 2"/>
          <p:cNvSpPr>
            <a:spLocks noGrp="1"/>
          </p:cNvSpPr>
          <p:nvPr>
            <p:ph idx="1"/>
          </p:nvPr>
        </p:nvSpPr>
        <p:spPr>
          <a:xfrm>
            <a:off x="587829" y="1436914"/>
            <a:ext cx="5886995" cy="5219798"/>
          </a:xfrm>
        </p:spPr>
        <p:txBody>
          <a:bodyPr>
            <a:normAutofit/>
          </a:bodyPr>
          <a:lstStyle/>
          <a:p>
            <a:pPr marL="0" indent="0">
              <a:buNone/>
            </a:pPr>
            <a:r>
              <a:rPr lang="en-GB" sz="2400" dirty="0" smtClean="0"/>
              <a:t>Think about when you are suddenly pulled into a memory. Memories don’t usually come from nowhere – they are usually triggered by something from the present. </a:t>
            </a:r>
          </a:p>
          <a:p>
            <a:pPr marL="0" indent="0">
              <a:buNone/>
            </a:pPr>
            <a:r>
              <a:rPr lang="en-GB" sz="2400" dirty="0" smtClean="0"/>
              <a:t>This could be: something seen, something felt, something smelt…</a:t>
            </a:r>
            <a:endParaRPr lang="en-GB" sz="2400" dirty="0" smtClean="0"/>
          </a:p>
        </p:txBody>
      </p:sp>
      <p:sp>
        <p:nvSpPr>
          <p:cNvPr id="5" name="Content Placeholder 2"/>
          <p:cNvSpPr txBox="1">
            <a:spLocks/>
          </p:cNvSpPr>
          <p:nvPr/>
        </p:nvSpPr>
        <p:spPr>
          <a:xfrm>
            <a:off x="6579326" y="1690688"/>
            <a:ext cx="5016137" cy="52197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smtClean="0"/>
          </a:p>
        </p:txBody>
      </p:sp>
      <p:sp>
        <p:nvSpPr>
          <p:cNvPr id="4" name="Rectangle 3"/>
          <p:cNvSpPr/>
          <p:nvPr/>
        </p:nvSpPr>
        <p:spPr>
          <a:xfrm>
            <a:off x="6474824" y="2409395"/>
            <a:ext cx="5286103" cy="4247317"/>
          </a:xfrm>
          <a:prstGeom prst="rect">
            <a:avLst/>
          </a:prstGeom>
        </p:spPr>
        <p:txBody>
          <a:bodyPr wrap="square">
            <a:spAutoFit/>
          </a:bodyPr>
          <a:lstStyle/>
          <a:p>
            <a:r>
              <a:rPr lang="en-GB" i="1" dirty="0">
                <a:latin typeface="+mj-lt"/>
              </a:rPr>
              <a:t>Perhaps your character notices someone else struggling in the water that they had bought fish from at the harbour the day before, or someone who had shooed them away from their stall with a broom. This could trigger a flashback.</a:t>
            </a:r>
          </a:p>
          <a:p>
            <a:endParaRPr lang="en-GB" i="1" dirty="0">
              <a:latin typeface="+mj-lt"/>
            </a:endParaRPr>
          </a:p>
          <a:p>
            <a:r>
              <a:rPr lang="en-GB" i="1" dirty="0">
                <a:latin typeface="+mj-lt"/>
              </a:rPr>
              <a:t>Maybe something sails past them in the wind that they recognise – a bucket that they had been asked to empty out yesterday, or a red shawl that their </a:t>
            </a:r>
            <a:r>
              <a:rPr lang="en-GB" i="1" dirty="0" smtClean="0">
                <a:latin typeface="+mj-lt"/>
              </a:rPr>
              <a:t>sister always </a:t>
            </a:r>
            <a:r>
              <a:rPr lang="en-GB" i="1" dirty="0">
                <a:latin typeface="+mj-lt"/>
              </a:rPr>
              <a:t>wore. This could be the trigger for a </a:t>
            </a:r>
            <a:r>
              <a:rPr lang="en-GB" i="1" dirty="0" smtClean="0">
                <a:latin typeface="+mj-lt"/>
              </a:rPr>
              <a:t>flashback.</a:t>
            </a:r>
          </a:p>
          <a:p>
            <a:endParaRPr lang="en-GB" i="1" dirty="0">
              <a:latin typeface="+mj-lt"/>
            </a:endParaRPr>
          </a:p>
          <a:p>
            <a:r>
              <a:rPr lang="en-GB" i="1" dirty="0" smtClean="0">
                <a:latin typeface="+mj-lt"/>
              </a:rPr>
              <a:t>Or maybe they just suddenly realise how quickly their life has changed. “How have I ended up here?” I thought. “It was only yesterday that I was in the market buying eggs.” This could be the start of a flashback.</a:t>
            </a:r>
            <a:endParaRPr lang="en-GB" i="1" dirty="0">
              <a:latin typeface="+mj-lt"/>
            </a:endParaRPr>
          </a:p>
        </p:txBody>
      </p:sp>
      <p:pic>
        <p:nvPicPr>
          <p:cNvPr id="2050" name="Picture 2" descr="The Virtual Art Gallery with 300 Russian and Western painting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829" y="3648067"/>
            <a:ext cx="4428308" cy="3008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752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04314"/>
            <a:ext cx="10515600" cy="1325563"/>
          </a:xfrm>
        </p:spPr>
        <p:txBody>
          <a:bodyPr/>
          <a:lstStyle/>
          <a:p>
            <a:r>
              <a:rPr lang="en-GB" dirty="0" smtClean="0"/>
              <a:t>Use </a:t>
            </a:r>
            <a:r>
              <a:rPr lang="en-GB" dirty="0" smtClean="0"/>
              <a:t>a trigger to move back to the present.</a:t>
            </a:r>
            <a:endParaRPr lang="en-GB" dirty="0"/>
          </a:p>
        </p:txBody>
      </p:sp>
      <p:sp>
        <p:nvSpPr>
          <p:cNvPr id="5" name="Content Placeholder 2"/>
          <p:cNvSpPr>
            <a:spLocks noGrp="1"/>
          </p:cNvSpPr>
          <p:nvPr>
            <p:ph idx="1"/>
          </p:nvPr>
        </p:nvSpPr>
        <p:spPr>
          <a:xfrm>
            <a:off x="587829" y="1436914"/>
            <a:ext cx="5016137" cy="5219798"/>
          </a:xfrm>
        </p:spPr>
        <p:txBody>
          <a:bodyPr>
            <a:normAutofit/>
          </a:bodyPr>
          <a:lstStyle/>
          <a:p>
            <a:pPr marL="0" indent="0">
              <a:buNone/>
            </a:pPr>
            <a:r>
              <a:rPr lang="en-GB" sz="2400" dirty="0" smtClean="0"/>
              <a:t>Just as there is a reason for your character to enter the flashback, there should be a reason why he/she is pulled back to the present as well. </a:t>
            </a:r>
          </a:p>
          <a:p>
            <a:pPr marL="0" indent="0">
              <a:buNone/>
            </a:pPr>
            <a:endParaRPr lang="en-GB" sz="2000" i="1" dirty="0" smtClean="0"/>
          </a:p>
        </p:txBody>
      </p:sp>
      <p:pic>
        <p:nvPicPr>
          <p:cNvPr id="3074" name="Picture 2" descr="An A-to-Z of Yeovil's History - by Bob Osbor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829" y="3278777"/>
            <a:ext cx="7328398" cy="337793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125096" y="3187336"/>
            <a:ext cx="3642483" cy="3139321"/>
          </a:xfrm>
          <a:prstGeom prst="rect">
            <a:avLst/>
          </a:prstGeom>
        </p:spPr>
        <p:txBody>
          <a:bodyPr wrap="square">
            <a:spAutoFit/>
          </a:bodyPr>
          <a:lstStyle/>
          <a:p>
            <a:r>
              <a:rPr lang="en-GB" i="1" dirty="0"/>
              <a:t>For example, if, in the </a:t>
            </a:r>
            <a:r>
              <a:rPr lang="en-GB" i="1" dirty="0" smtClean="0"/>
              <a:t>flashback, </a:t>
            </a:r>
            <a:r>
              <a:rPr lang="en-GB" i="1" dirty="0"/>
              <a:t>your character is remembering the maid washing the kitchen floor, a splash of water on his face could bring him back to the present. </a:t>
            </a:r>
          </a:p>
          <a:p>
            <a:endParaRPr lang="en-GB" i="1" dirty="0" smtClean="0"/>
          </a:p>
          <a:p>
            <a:r>
              <a:rPr lang="en-GB" i="1" dirty="0" smtClean="0"/>
              <a:t>Or</a:t>
            </a:r>
            <a:r>
              <a:rPr lang="en-GB" i="1" dirty="0"/>
              <a:t>, your character could be remembering the fishing boats in the harbour, and might notice the very same boat being overturned by a huge wave in front of him. </a:t>
            </a:r>
            <a:endParaRPr lang="en-GB" i="1" dirty="0"/>
          </a:p>
        </p:txBody>
      </p:sp>
    </p:spTree>
    <p:extLst>
      <p:ext uri="{BB962C8B-B14F-4D97-AF65-F5344CB8AC3E}">
        <p14:creationId xmlns:p14="http://schemas.microsoft.com/office/powerpoint/2010/main" val="348892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 to keep using your sentence skills.</a:t>
            </a:r>
            <a:endParaRPr lang="en-GB" dirty="0"/>
          </a:p>
        </p:txBody>
      </p:sp>
      <p:sp>
        <p:nvSpPr>
          <p:cNvPr id="3" name="Content Placeholder 2"/>
          <p:cNvSpPr>
            <a:spLocks noGrp="1"/>
          </p:cNvSpPr>
          <p:nvPr>
            <p:ph idx="1"/>
          </p:nvPr>
        </p:nvSpPr>
        <p:spPr>
          <a:xfrm>
            <a:off x="838200" y="1825625"/>
            <a:ext cx="4700451" cy="4415244"/>
          </a:xfrm>
        </p:spPr>
        <p:txBody>
          <a:bodyPr>
            <a:normAutofit lnSpcReduction="10000"/>
          </a:bodyPr>
          <a:lstStyle/>
          <a:p>
            <a:pPr marL="0" indent="0">
              <a:buNone/>
            </a:pPr>
            <a:r>
              <a:rPr lang="en-GB" dirty="0" smtClean="0"/>
              <a:t>Keep using the descriptive language you have been using so far to engage all your reader’s senses and to paint a vivid picture of life in old Dunwich. </a:t>
            </a:r>
          </a:p>
          <a:p>
            <a:pPr marL="0" indent="0">
              <a:buNone/>
            </a:pPr>
            <a:r>
              <a:rPr lang="en-GB" dirty="0" smtClean="0"/>
              <a:t>Use and include the information from your research to make your story sound authentic (believable).</a:t>
            </a:r>
          </a:p>
          <a:p>
            <a:pPr marL="0" indent="0">
              <a:buNone/>
            </a:pPr>
            <a:r>
              <a:rPr lang="en-GB" dirty="0" smtClean="0"/>
              <a:t>Stay in the past tense. </a:t>
            </a:r>
          </a:p>
          <a:p>
            <a:pPr marL="0" indent="0">
              <a:buNone/>
            </a:pPr>
            <a:endParaRPr lang="en-GB" dirty="0"/>
          </a:p>
        </p:txBody>
      </p:sp>
      <p:pic>
        <p:nvPicPr>
          <p:cNvPr id="5" name="Picture 2" descr="Shipwrecks in Romantic Art | Eric Edwards Collected Wor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9280" y="1825625"/>
            <a:ext cx="6345792" cy="3955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441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499</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Great Storm of 1286</vt:lpstr>
      <vt:lpstr>PowerPoint Presentation</vt:lpstr>
      <vt:lpstr>What is the flashback for?</vt:lpstr>
      <vt:lpstr>Use a trigger to introduce the flashback.</vt:lpstr>
      <vt:lpstr>Use a trigger to move back to the present.</vt:lpstr>
      <vt:lpstr>Remember to keep using your sentence skills.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Storm of 1286</dc:title>
  <dc:creator>Jeremy Leicester</dc:creator>
  <cp:lastModifiedBy>Jeremy Leicester</cp:lastModifiedBy>
  <cp:revision>20</cp:revision>
  <dcterms:created xsi:type="dcterms:W3CDTF">2020-03-25T20:19:41Z</dcterms:created>
  <dcterms:modified xsi:type="dcterms:W3CDTF">2020-03-30T20:36:14Z</dcterms:modified>
</cp:coreProperties>
</file>