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6" r:id="rId2"/>
    <p:sldId id="257" r:id="rId3"/>
    <p:sldId id="325" r:id="rId4"/>
    <p:sldId id="327" r:id="rId5"/>
    <p:sldId id="328" r:id="rId6"/>
    <p:sldId id="329" r:id="rId7"/>
    <p:sldId id="330" r:id="rId8"/>
    <p:sldId id="331" r:id="rId9"/>
    <p:sldId id="332" r:id="rId10"/>
    <p:sldId id="333" r:id="rId11"/>
    <p:sldId id="334"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73" d="100"/>
          <a:sy n="73" d="100"/>
        </p:scale>
        <p:origin x="2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5EDCDB8-08B5-4860-B3C5-BF72175197DA}" type="datetimeFigureOut">
              <a:rPr lang="en-GB" smtClean="0"/>
              <a:t>18/06/2020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CC84D49-6D80-4F18-BF8E-AF4E67EE6277}" type="slidenum">
              <a:rPr lang="en-GB" smtClean="0"/>
              <a:t>‹#›</a:t>
            </a:fld>
            <a:endParaRPr lang="en-GB"/>
          </a:p>
        </p:txBody>
      </p:sp>
    </p:spTree>
    <p:extLst>
      <p:ext uri="{BB962C8B-B14F-4D97-AF65-F5344CB8AC3E}">
        <p14:creationId xmlns:p14="http://schemas.microsoft.com/office/powerpoint/2010/main" val="32957933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FA2E98-88AA-4285-88F8-0C17D0DD3B8A}"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78954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A2E98-88AA-4285-88F8-0C17D0DD3B8A}"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356188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A2E98-88AA-4285-88F8-0C17D0DD3B8A}"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26591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A2E98-88AA-4285-88F8-0C17D0DD3B8A}"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2427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FA2E98-88AA-4285-88F8-0C17D0DD3B8A}"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65421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FA2E98-88AA-4285-88F8-0C17D0DD3B8A}"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262836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FA2E98-88AA-4285-88F8-0C17D0DD3B8A}"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401091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FA2E98-88AA-4285-88F8-0C17D0DD3B8A}"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74450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A2E98-88AA-4285-88F8-0C17D0DD3B8A}"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112194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FA2E98-88AA-4285-88F8-0C17D0DD3B8A}"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394960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FA2E98-88AA-4285-88F8-0C17D0DD3B8A}"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CDCA0-6A50-438A-BB59-4D90FF699C0F}" type="slidenum">
              <a:rPr lang="en-GB" smtClean="0"/>
              <a:t>‹#›</a:t>
            </a:fld>
            <a:endParaRPr lang="en-GB"/>
          </a:p>
        </p:txBody>
      </p:sp>
    </p:spTree>
    <p:extLst>
      <p:ext uri="{BB962C8B-B14F-4D97-AF65-F5344CB8AC3E}">
        <p14:creationId xmlns:p14="http://schemas.microsoft.com/office/powerpoint/2010/main" val="130150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A2E98-88AA-4285-88F8-0C17D0DD3B8A}" type="datetimeFigureOut">
              <a:rPr lang="en-GB" smtClean="0"/>
              <a:t>18/06/2020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CDCA0-6A50-438A-BB59-4D90FF699C0F}" type="slidenum">
              <a:rPr lang="en-GB" smtClean="0"/>
              <a:t>‹#›</a:t>
            </a:fld>
            <a:endParaRPr lang="en-GB"/>
          </a:p>
        </p:txBody>
      </p:sp>
    </p:spTree>
    <p:extLst>
      <p:ext uri="{BB962C8B-B14F-4D97-AF65-F5344CB8AC3E}">
        <p14:creationId xmlns:p14="http://schemas.microsoft.com/office/powerpoint/2010/main" val="384620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jjTJTfLsU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www.bbc.co.uk/teach/class-clips-video/story-of-britain-bronze-age-britain/znrygw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hm.ac.uk/discover/news/2018/february/the-beaker-people-a-new-population-for-ancient-britain.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overmuseum.co.uk/Bronze-Age-Boat/Bronze-Age-Boat.aspx" TargetMode="External"/><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bitesize/articles/zh3qmfr#:~:text=Trading%20ships%20travelled%20to%20mainland,known%20as%20the%20Bronze%20Age." TargetMode="External"/><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9467" y="4470400"/>
            <a:ext cx="9144000" cy="2387600"/>
          </a:xfrm>
        </p:spPr>
        <p:txBody>
          <a:bodyPr>
            <a:normAutofit fontScale="90000"/>
          </a:bodyPr>
          <a:lstStyle/>
          <a:p>
            <a:r>
              <a:rPr lang="en-GB" dirty="0" smtClean="0"/>
              <a:t>A time of great change: from the Stone Age to the Iron Age</a:t>
            </a:r>
            <a:endParaRPr lang="en-GB" dirty="0"/>
          </a:p>
        </p:txBody>
      </p:sp>
      <p:pic>
        <p:nvPicPr>
          <p:cNvPr id="1026" name="Picture 2" descr="An Introduction to Prehistoric England | English Heri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09" y="107312"/>
            <a:ext cx="11806690" cy="501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06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a:xfrm>
            <a:off x="838199" y="1825625"/>
            <a:ext cx="4961709" cy="4351338"/>
          </a:xfrm>
        </p:spPr>
        <p:txBody>
          <a:bodyPr>
            <a:normAutofit fontScale="92500" lnSpcReduction="10000"/>
          </a:bodyPr>
          <a:lstStyle/>
          <a:p>
            <a:r>
              <a:rPr lang="en-GB" dirty="0" smtClean="0"/>
              <a:t>Draw a detailed Bronze Age scene.</a:t>
            </a:r>
          </a:p>
          <a:p>
            <a:r>
              <a:rPr lang="en-GB" dirty="0" smtClean="0"/>
              <a:t>Include the Amesbury Archer and the Dover Boat as they would have looked at the time. </a:t>
            </a:r>
          </a:p>
          <a:p>
            <a:r>
              <a:rPr lang="en-GB" dirty="0" smtClean="0"/>
              <a:t>Include other elements from your research that show how life was now different in the British Isles to what had come before.</a:t>
            </a:r>
          </a:p>
          <a:p>
            <a:r>
              <a:rPr lang="en-GB" dirty="0" smtClean="0"/>
              <a:t>Label your picture to explain each element you have included.</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2646" y="271292"/>
            <a:ext cx="2773256" cy="3974137"/>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968" y="4339262"/>
            <a:ext cx="2992934" cy="233026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243" y="271292"/>
            <a:ext cx="2830067" cy="3974137"/>
          </a:xfrm>
          <a:prstGeom prst="rect">
            <a:avLst/>
          </a:prstGeom>
        </p:spPr>
      </p:pic>
    </p:spTree>
    <p:extLst>
      <p:ext uri="{BB962C8B-B14F-4D97-AF65-F5344CB8AC3E}">
        <p14:creationId xmlns:p14="http://schemas.microsoft.com/office/powerpoint/2010/main" val="3747489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OPTIONAL TASK: Make your own Bell Beaker</a:t>
            </a:r>
            <a:endParaRPr lang="en-GB" dirty="0"/>
          </a:p>
        </p:txBody>
      </p:sp>
      <p:sp>
        <p:nvSpPr>
          <p:cNvPr id="3" name="Content Placeholder 2"/>
          <p:cNvSpPr>
            <a:spLocks noGrp="1"/>
          </p:cNvSpPr>
          <p:nvPr>
            <p:ph idx="1"/>
          </p:nvPr>
        </p:nvSpPr>
        <p:spPr>
          <a:xfrm>
            <a:off x="838200" y="1825625"/>
            <a:ext cx="6842760" cy="4351338"/>
          </a:xfrm>
        </p:spPr>
        <p:txBody>
          <a:bodyPr/>
          <a:lstStyle/>
          <a:p>
            <a:pPr marL="0" indent="0">
              <a:buNone/>
            </a:pPr>
            <a:r>
              <a:rPr lang="en-GB" dirty="0" smtClean="0"/>
              <a:t>If you have clay, you can have a go at making a bell beaker.</a:t>
            </a:r>
          </a:p>
          <a:p>
            <a:pPr marL="0" indent="0">
              <a:buNone/>
            </a:pPr>
            <a:r>
              <a:rPr lang="en-GB" dirty="0" smtClean="0"/>
              <a:t>You can use a pinch-pot technique: </a:t>
            </a:r>
            <a:r>
              <a:rPr lang="en-GB" sz="2400" dirty="0">
                <a:hlinkClick r:id="rId2"/>
              </a:rPr>
              <a:t>https://</a:t>
            </a:r>
            <a:r>
              <a:rPr lang="en-GB" sz="2400" dirty="0" smtClean="0">
                <a:hlinkClick r:id="rId2"/>
              </a:rPr>
              <a:t>www.youtube.com/watch?v=jjTJTfLsUis</a:t>
            </a:r>
            <a:endParaRPr lang="en-GB" sz="2400" dirty="0" smtClean="0"/>
          </a:p>
          <a:p>
            <a:pPr marL="0" indent="0">
              <a:buNone/>
            </a:pPr>
            <a:endParaRPr lang="en-GB" dirty="0"/>
          </a:p>
          <a:p>
            <a:pPr marL="0" indent="0">
              <a:buNone/>
            </a:pPr>
            <a:r>
              <a:rPr lang="en-GB" dirty="0" smtClean="0"/>
              <a:t>Remember the shape you are aiming for.</a:t>
            </a:r>
          </a:p>
          <a:p>
            <a:pPr marL="0" indent="0">
              <a:buNone/>
            </a:pPr>
            <a:r>
              <a:rPr lang="en-GB" dirty="0" smtClean="0"/>
              <a:t>And remember to decorate the pot before you leave it to dry.</a:t>
            </a:r>
          </a:p>
        </p:txBody>
      </p:sp>
      <p:pic>
        <p:nvPicPr>
          <p:cNvPr id="6146" name="Picture 2" descr="Prehistoric pop culture: Deciphering the DNA of the Bell Beak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014" y="2351314"/>
            <a:ext cx="3910443" cy="418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4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69515"/>
          </a:xfrm>
        </p:spPr>
        <p:txBody>
          <a:bodyPr>
            <a:normAutofit/>
          </a:bodyPr>
          <a:lstStyle/>
          <a:p>
            <a:r>
              <a:rPr lang="en-GB" dirty="0" smtClean="0"/>
              <a:t>WEEK 8 Key Question:</a:t>
            </a:r>
            <a:br>
              <a:rPr lang="en-GB" dirty="0" smtClean="0"/>
            </a:br>
            <a:r>
              <a:rPr lang="en-GB" dirty="0" smtClean="0"/>
              <a:t>Who were the Beaker People?</a:t>
            </a:r>
            <a:endParaRPr lang="en-GB" dirty="0"/>
          </a:p>
        </p:txBody>
      </p:sp>
      <p:sp>
        <p:nvSpPr>
          <p:cNvPr id="3" name="Content Placeholder 2"/>
          <p:cNvSpPr>
            <a:spLocks noGrp="1"/>
          </p:cNvSpPr>
          <p:nvPr>
            <p:ph idx="1"/>
          </p:nvPr>
        </p:nvSpPr>
        <p:spPr>
          <a:xfrm>
            <a:off x="838200" y="3122023"/>
            <a:ext cx="10515600" cy="3054940"/>
          </a:xfrm>
        </p:spPr>
        <p:txBody>
          <a:bodyPr>
            <a:normAutofit/>
          </a:bodyPr>
          <a:lstStyle/>
          <a:p>
            <a:pPr marL="0" indent="0">
              <a:buNone/>
            </a:pPr>
            <a:r>
              <a:rPr lang="en-GB" dirty="0" smtClean="0"/>
              <a:t>LO: </a:t>
            </a:r>
          </a:p>
          <a:p>
            <a:r>
              <a:rPr lang="en-GB" dirty="0" smtClean="0"/>
              <a:t>To know that new people arrived in Britain during the Bronze Age.</a:t>
            </a:r>
          </a:p>
          <a:p>
            <a:r>
              <a:rPr lang="en-GB" dirty="0" smtClean="0"/>
              <a:t>To know what new technologies they brought with them, and how this changed the lifestyles of people living in Britain.</a:t>
            </a:r>
          </a:p>
          <a:p>
            <a:pPr marL="0" indent="0">
              <a:buNone/>
            </a:pPr>
            <a:r>
              <a:rPr lang="en-GB" dirty="0" smtClean="0"/>
              <a:t>Skills Objective:</a:t>
            </a:r>
          </a:p>
          <a:p>
            <a:r>
              <a:rPr lang="en-GB" dirty="0" smtClean="0"/>
              <a:t>To use evidence to draw a labelled picture of the Amesbury Archer.</a:t>
            </a:r>
          </a:p>
          <a:p>
            <a:pPr marL="0" indent="0">
              <a:buNone/>
            </a:pPr>
            <a:endParaRPr lang="en-GB" dirty="0" smtClean="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1405" y="333366"/>
            <a:ext cx="3775393" cy="255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06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Bronze Age</a:t>
            </a:r>
            <a:endParaRPr lang="en-GB" dirty="0"/>
          </a:p>
        </p:txBody>
      </p:sp>
      <p:sp>
        <p:nvSpPr>
          <p:cNvPr id="3" name="Content Placeholder 2"/>
          <p:cNvSpPr>
            <a:spLocks noGrp="1"/>
          </p:cNvSpPr>
          <p:nvPr>
            <p:ph idx="1"/>
          </p:nvPr>
        </p:nvSpPr>
        <p:spPr>
          <a:xfrm>
            <a:off x="838200" y="1825625"/>
            <a:ext cx="7339149" cy="4351338"/>
          </a:xfrm>
        </p:spPr>
        <p:txBody>
          <a:bodyPr/>
          <a:lstStyle/>
          <a:p>
            <a:pPr marL="0" indent="0">
              <a:buNone/>
            </a:pPr>
            <a:r>
              <a:rPr lang="en-GB" dirty="0" smtClean="0"/>
              <a:t>Last week, we learnt how to make bronze. We found out that the Bronze Age was the start of the metal ages in Britain.</a:t>
            </a:r>
          </a:p>
          <a:p>
            <a:pPr marL="0" indent="0">
              <a:buNone/>
            </a:pPr>
            <a:endParaRPr lang="en-GB" dirty="0"/>
          </a:p>
          <a:p>
            <a:pPr marL="0" indent="0">
              <a:buNone/>
            </a:pPr>
            <a:r>
              <a:rPr lang="en-GB" dirty="0" smtClean="0"/>
              <a:t>Watch this introduction to the Bronze Age to find out how life has changed for the family we followed through the Stone Ages: </a:t>
            </a:r>
            <a:r>
              <a:rPr lang="en-GB" dirty="0">
                <a:hlinkClick r:id="rId2"/>
              </a:rPr>
              <a:t>https://</a:t>
            </a:r>
            <a:r>
              <a:rPr lang="en-GB" dirty="0" smtClean="0">
                <a:hlinkClick r:id="rId2"/>
              </a:rPr>
              <a:t>www.bbc.co.uk/teach/class-clips-video/story-of-britain-bronze-age-britain/znrygwx</a:t>
            </a:r>
            <a:r>
              <a:rPr lang="en-GB" dirty="0" smtClean="0"/>
              <a:t> </a:t>
            </a:r>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0045" y="365126"/>
            <a:ext cx="3318613" cy="2403942"/>
          </a:xfrm>
          <a:prstGeom prst="rect">
            <a:avLst/>
          </a:prstGeom>
        </p:spPr>
      </p:pic>
    </p:spTree>
    <p:extLst>
      <p:ext uri="{BB962C8B-B14F-4D97-AF65-F5344CB8AC3E}">
        <p14:creationId xmlns:p14="http://schemas.microsoft.com/office/powerpoint/2010/main" val="328921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people arrive</a:t>
            </a:r>
            <a:endParaRPr lang="en-GB" dirty="0"/>
          </a:p>
        </p:txBody>
      </p:sp>
      <p:sp>
        <p:nvSpPr>
          <p:cNvPr id="3" name="Content Placeholder 2"/>
          <p:cNvSpPr>
            <a:spLocks noGrp="1"/>
          </p:cNvSpPr>
          <p:nvPr>
            <p:ph idx="1"/>
          </p:nvPr>
        </p:nvSpPr>
        <p:spPr>
          <a:xfrm>
            <a:off x="838200" y="1825624"/>
            <a:ext cx="7430589" cy="4875621"/>
          </a:xfrm>
        </p:spPr>
        <p:txBody>
          <a:bodyPr>
            <a:normAutofit fontScale="92500" lnSpcReduction="10000"/>
          </a:bodyPr>
          <a:lstStyle/>
          <a:p>
            <a:r>
              <a:rPr lang="en-GB" dirty="0"/>
              <a:t>Around 2500BC settlers from mainland Europe brought a new skill to Britain. They were metalworkers who knew how to work with copper. Gradually, Britons learned to make objects from copper, gold and bronze</a:t>
            </a:r>
            <a:r>
              <a:rPr lang="en-GB" dirty="0" smtClean="0"/>
              <a:t>.</a:t>
            </a:r>
          </a:p>
          <a:p>
            <a:r>
              <a:rPr lang="en-GB" dirty="0" smtClean="0"/>
              <a:t>By </a:t>
            </a:r>
            <a:r>
              <a:rPr lang="en-GB" dirty="0"/>
              <a:t>2100BC, Britons were mining metals. Trading ships travelled to mainland Europe carrying copper, tin and precious objects made by metalworkers.</a:t>
            </a:r>
          </a:p>
          <a:p>
            <a:r>
              <a:rPr lang="en-GB" dirty="0"/>
              <a:t>Some settlers who arrived belonged to the Beaker culture. Beaker people lived in clans led by powerful chiefs. Their customs became part of life in Ancient Britain, and this period became known as the Bronze Age</a:t>
            </a:r>
            <a:r>
              <a:rPr lang="en-GB" dirty="0" smtClean="0"/>
              <a:t>.</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297" y="409868"/>
            <a:ext cx="3179542" cy="2155912"/>
          </a:xfrm>
          <a:prstGeom prst="rect">
            <a:avLst/>
          </a:prstGeom>
        </p:spPr>
      </p:pic>
    </p:spTree>
    <p:extLst>
      <p:ext uri="{BB962C8B-B14F-4D97-AF65-F5344CB8AC3E}">
        <p14:creationId xmlns:p14="http://schemas.microsoft.com/office/powerpoint/2010/main" val="63772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Beaker People</a:t>
            </a:r>
            <a:endParaRPr lang="en-GB" dirty="0"/>
          </a:p>
        </p:txBody>
      </p:sp>
      <p:sp>
        <p:nvSpPr>
          <p:cNvPr id="3" name="Content Placeholder 2"/>
          <p:cNvSpPr>
            <a:spLocks noGrp="1"/>
          </p:cNvSpPr>
          <p:nvPr>
            <p:ph idx="1"/>
          </p:nvPr>
        </p:nvSpPr>
        <p:spPr>
          <a:xfrm>
            <a:off x="838200" y="1825625"/>
            <a:ext cx="4726577" cy="4351338"/>
          </a:xfrm>
        </p:spPr>
        <p:txBody>
          <a:bodyPr/>
          <a:lstStyle/>
          <a:p>
            <a:pPr marL="0" indent="0">
              <a:buNone/>
            </a:pPr>
            <a:r>
              <a:rPr lang="en-GB" dirty="0" smtClean="0"/>
              <a:t>These people are named for the distinctive decorated pottery cups they used. Archaeologists have found many of these ‘beakers’ buried with them in their graves. </a:t>
            </a:r>
            <a:endParaRPr lang="en-GB" dirty="0"/>
          </a:p>
        </p:txBody>
      </p:sp>
      <p:pic>
        <p:nvPicPr>
          <p:cNvPr id="1026" name="Picture 2" descr="Arrival of Beaker folk changed Britain for ever, ancient DNA stud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568" y="2722654"/>
            <a:ext cx="6347957" cy="380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2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evidence</a:t>
            </a:r>
            <a:endParaRPr lang="en-GB" dirty="0"/>
          </a:p>
        </p:txBody>
      </p:sp>
      <p:sp>
        <p:nvSpPr>
          <p:cNvPr id="3" name="Content Placeholder 2"/>
          <p:cNvSpPr>
            <a:spLocks noGrp="1"/>
          </p:cNvSpPr>
          <p:nvPr>
            <p:ph idx="1"/>
          </p:nvPr>
        </p:nvSpPr>
        <p:spPr>
          <a:xfrm>
            <a:off x="838200" y="1825625"/>
            <a:ext cx="5588726" cy="4351338"/>
          </a:xfrm>
        </p:spPr>
        <p:txBody>
          <a:bodyPr>
            <a:normAutofit lnSpcReduction="10000"/>
          </a:bodyPr>
          <a:lstStyle/>
          <a:p>
            <a:pPr marL="0" indent="0">
              <a:buNone/>
            </a:pPr>
            <a:r>
              <a:rPr lang="en-GB" dirty="0" smtClean="0"/>
              <a:t>By looking carefully at the DNA in bones found in burial chambers, scientists discovered that the Beaker People were completely different to the people who lived here before. After they arrived, we find very little evidence of the people who had lived here before. This means the Beaker People must have taken over the British Isles. </a:t>
            </a:r>
          </a:p>
          <a:p>
            <a:pPr marL="0" indent="0">
              <a:buNone/>
            </a:pPr>
            <a:r>
              <a:rPr lang="en-GB" dirty="0" smtClean="0"/>
              <a:t>What do you think happened to these people? </a:t>
            </a:r>
            <a:endParaRPr lang="en-GB" dirty="0"/>
          </a:p>
        </p:txBody>
      </p:sp>
      <p:pic>
        <p:nvPicPr>
          <p:cNvPr id="2050" name="Picture 2" descr="DNA could store all of the world's data in one room | Science | AA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679" y="1825625"/>
            <a:ext cx="5123815" cy="28821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58009" y="4982213"/>
            <a:ext cx="4049485" cy="1200329"/>
          </a:xfrm>
          <a:prstGeom prst="rect">
            <a:avLst/>
          </a:prstGeom>
          <a:noFill/>
        </p:spPr>
        <p:txBody>
          <a:bodyPr wrap="square" rtlCol="0">
            <a:spAutoFit/>
          </a:bodyPr>
          <a:lstStyle/>
          <a:p>
            <a:r>
              <a:rPr lang="en-GB" dirty="0" smtClean="0"/>
              <a:t>You can read more about this here: </a:t>
            </a:r>
            <a:r>
              <a:rPr lang="en-GB" dirty="0">
                <a:hlinkClick r:id="rId3"/>
              </a:rPr>
              <a:t>https://www.nhm.ac.uk/discover/news/2018/february/the-beaker-people-a-new-population-for-ancient-britain.html</a:t>
            </a:r>
            <a:endParaRPr lang="en-GB" dirty="0"/>
          </a:p>
        </p:txBody>
      </p:sp>
    </p:spTree>
    <p:extLst>
      <p:ext uri="{BB962C8B-B14F-4D97-AF65-F5344CB8AC3E}">
        <p14:creationId xmlns:p14="http://schemas.microsoft.com/office/powerpoint/2010/main" val="316820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573436" cy="1325563"/>
          </a:xfrm>
        </p:spPr>
        <p:txBody>
          <a:bodyPr/>
          <a:lstStyle/>
          <a:p>
            <a:r>
              <a:rPr lang="en-GB" dirty="0" smtClean="0"/>
              <a:t>How did people travel in the Bronze Age?</a:t>
            </a:r>
            <a:endParaRPr lang="en-GB" dirty="0"/>
          </a:p>
        </p:txBody>
      </p:sp>
      <p:sp>
        <p:nvSpPr>
          <p:cNvPr id="3" name="Content Placeholder 2"/>
          <p:cNvSpPr>
            <a:spLocks noGrp="1"/>
          </p:cNvSpPr>
          <p:nvPr>
            <p:ph idx="1"/>
          </p:nvPr>
        </p:nvSpPr>
        <p:spPr>
          <a:xfrm>
            <a:off x="838200" y="2429691"/>
            <a:ext cx="8018417" cy="3747272"/>
          </a:xfrm>
        </p:spPr>
        <p:txBody>
          <a:bodyPr>
            <a:normAutofit fontScale="92500"/>
          </a:bodyPr>
          <a:lstStyle/>
          <a:p>
            <a:r>
              <a:rPr lang="en-GB" dirty="0"/>
              <a:t>During the Bronze Age, many people crossed the sea from mainland Europe to Britain. They travelled in long wooden boats rowed by oarsmen.</a:t>
            </a:r>
          </a:p>
          <a:p>
            <a:r>
              <a:rPr lang="en-GB" dirty="0"/>
              <a:t>The boats carried people, animals and trading goods. They were loaded with metal from mines, precious swords, pots and jewellery.</a:t>
            </a:r>
          </a:p>
          <a:p>
            <a:r>
              <a:rPr lang="en-GB" dirty="0"/>
              <a:t>Boats were very useful for carrying heavy materials like stone. Large areas of land were covered by forest, so it was much easier to transport goods by river</a:t>
            </a:r>
            <a:r>
              <a:rPr lang="en-GB" dirty="0" smtClean="0"/>
              <a:t>.</a:t>
            </a:r>
            <a:endParaRPr lang="en-GB" b="1" dirty="0" smtClean="0"/>
          </a:p>
          <a:p>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453" y="391828"/>
            <a:ext cx="4448796" cy="1867161"/>
          </a:xfrm>
          <a:prstGeom prst="rect">
            <a:avLst/>
          </a:prstGeom>
        </p:spPr>
      </p:pic>
      <p:sp>
        <p:nvSpPr>
          <p:cNvPr id="5" name="TextBox 4"/>
          <p:cNvSpPr txBox="1"/>
          <p:nvPr/>
        </p:nvSpPr>
        <p:spPr>
          <a:xfrm>
            <a:off x="9039497" y="2547257"/>
            <a:ext cx="2990752" cy="2585323"/>
          </a:xfrm>
          <a:prstGeom prst="rect">
            <a:avLst/>
          </a:prstGeom>
          <a:noFill/>
        </p:spPr>
        <p:txBody>
          <a:bodyPr wrap="square" rtlCol="0">
            <a:spAutoFit/>
          </a:bodyPr>
          <a:lstStyle/>
          <a:p>
            <a:r>
              <a:rPr lang="en-GB" dirty="0"/>
              <a:t>The Dover Boat is </a:t>
            </a:r>
            <a:r>
              <a:rPr lang="en-GB" dirty="0" smtClean="0"/>
              <a:t>an </a:t>
            </a:r>
            <a:r>
              <a:rPr lang="en-GB" dirty="0"/>
              <a:t>example of Bronze Age </a:t>
            </a:r>
            <a:r>
              <a:rPr lang="en-GB" dirty="0" smtClean="0"/>
              <a:t>boat. In fact it is the oldest know sea-going boat in the world. </a:t>
            </a:r>
            <a:r>
              <a:rPr lang="en-GB" dirty="0"/>
              <a:t>It needed </a:t>
            </a:r>
            <a:r>
              <a:rPr lang="en-GB" dirty="0" smtClean="0"/>
              <a:t>18 </a:t>
            </a:r>
            <a:r>
              <a:rPr lang="en-GB" dirty="0"/>
              <a:t>people to row it. You can find out more here: </a:t>
            </a:r>
            <a:r>
              <a:rPr lang="en-GB" dirty="0">
                <a:hlinkClick r:id="rId3"/>
              </a:rPr>
              <a:t>https://www.dovermuseum.co.uk/Bronze-Age-Boat/Bronze-Age-Boat.aspx</a:t>
            </a:r>
            <a:r>
              <a:rPr lang="en-GB" dirty="0"/>
              <a:t> </a:t>
            </a: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5846" y="5540212"/>
            <a:ext cx="2372056" cy="1028844"/>
          </a:xfrm>
          <a:prstGeom prst="rect">
            <a:avLst/>
          </a:prstGeom>
        </p:spPr>
      </p:pic>
    </p:spTree>
    <p:extLst>
      <p:ext uri="{BB962C8B-B14F-4D97-AF65-F5344CB8AC3E}">
        <p14:creationId xmlns:p14="http://schemas.microsoft.com/office/powerpoint/2010/main" val="316332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Horses and wheels</a:t>
            </a:r>
            <a:endParaRPr lang="en-GB" dirty="0"/>
          </a:p>
        </p:txBody>
      </p:sp>
      <p:sp>
        <p:nvSpPr>
          <p:cNvPr id="3" name="Content Placeholder 2"/>
          <p:cNvSpPr>
            <a:spLocks noGrp="1"/>
          </p:cNvSpPr>
          <p:nvPr>
            <p:ph idx="1"/>
          </p:nvPr>
        </p:nvSpPr>
        <p:spPr>
          <a:xfrm>
            <a:off x="838200" y="1825625"/>
            <a:ext cx="5053149" cy="4351338"/>
          </a:xfrm>
        </p:spPr>
        <p:txBody>
          <a:bodyPr>
            <a:normAutofit fontScale="92500" lnSpcReduction="10000"/>
          </a:bodyPr>
          <a:lstStyle/>
          <a:p>
            <a:r>
              <a:rPr lang="en-GB" dirty="0"/>
              <a:t>By the start of the Bronze Age, people in Britain had learned to tame horses. Then, around 1000BC, they learned to make carts with </a:t>
            </a:r>
            <a:r>
              <a:rPr lang="en-GB" b="1" dirty="0"/>
              <a:t>wheels</a:t>
            </a:r>
            <a:r>
              <a:rPr lang="en-GB" dirty="0"/>
              <a:t>. Some farmers travelled on horseback or used wooden carts, pulled by horses or oxen.</a:t>
            </a:r>
          </a:p>
          <a:p>
            <a:r>
              <a:rPr lang="en-GB" dirty="0"/>
              <a:t>The first war chariots appeared at the end of the Bronze Age. Warriors rode into battle, standing on chariots pulled by horses.</a:t>
            </a:r>
          </a:p>
          <a:p>
            <a:endParaRPr lang="en-GB" dirty="0"/>
          </a:p>
        </p:txBody>
      </p:sp>
      <p:pic>
        <p:nvPicPr>
          <p:cNvPr id="4098" name="Picture 2" descr="These Asian hunter-gatherers may have been the first people t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929" y="3073506"/>
            <a:ext cx="5517257" cy="310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6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Amesbury Archer</a:t>
            </a:r>
            <a:endParaRPr lang="en-GB" dirty="0"/>
          </a:p>
        </p:txBody>
      </p:sp>
      <p:sp>
        <p:nvSpPr>
          <p:cNvPr id="4" name="Content Placeholder 3"/>
          <p:cNvSpPr>
            <a:spLocks noGrp="1"/>
          </p:cNvSpPr>
          <p:nvPr>
            <p:ph idx="1"/>
          </p:nvPr>
        </p:nvSpPr>
        <p:spPr>
          <a:xfrm>
            <a:off x="838201" y="1825625"/>
            <a:ext cx="7156268" cy="4351338"/>
          </a:xfrm>
        </p:spPr>
        <p:txBody>
          <a:bodyPr>
            <a:normAutofit fontScale="85000" lnSpcReduction="20000"/>
          </a:bodyPr>
          <a:lstStyle/>
          <a:p>
            <a:r>
              <a:rPr lang="en-GB" dirty="0"/>
              <a:t>In 2002, archaeologists at Amesbury in Wiltshire made an amazing find. They discovered the grave of a Bronze Age man, just two miles from Stonehenge.</a:t>
            </a:r>
          </a:p>
          <a:p>
            <a:r>
              <a:rPr lang="en-GB" dirty="0"/>
              <a:t>He was buried with around 100 objects! The people who buried him likely believed that he would use the objects in the next world. We can use the objects discovered to find out more about life in the Bronze Age.</a:t>
            </a:r>
          </a:p>
          <a:p>
            <a:r>
              <a:rPr lang="en-GB" dirty="0"/>
              <a:t>When the man was found, he was nicknamed 'the Amesbury Archer'. This was because he was buried with arrowheads and wrist-guards used by archers.</a:t>
            </a:r>
          </a:p>
          <a:p>
            <a:r>
              <a:rPr lang="en-GB" dirty="0"/>
              <a:t>The Amesbury Archer probably spent most of his time working with metal. One of the objects in his grave was a cushion stone - a tool used by metalworkers.</a:t>
            </a:r>
          </a:p>
          <a:p>
            <a:pPr marL="0" indent="0">
              <a:buNone/>
            </a:pPr>
            <a:endParaRPr lang="en-GB"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004" y="475295"/>
            <a:ext cx="3570163" cy="3051675"/>
          </a:xfrm>
          <a:prstGeom prst="rect">
            <a:avLst/>
          </a:prstGeom>
        </p:spPr>
      </p:pic>
      <p:sp>
        <p:nvSpPr>
          <p:cNvPr id="6" name="TextBox 5"/>
          <p:cNvSpPr txBox="1"/>
          <p:nvPr/>
        </p:nvSpPr>
        <p:spPr>
          <a:xfrm>
            <a:off x="8321040" y="4023360"/>
            <a:ext cx="3513909" cy="2308324"/>
          </a:xfrm>
          <a:prstGeom prst="rect">
            <a:avLst/>
          </a:prstGeom>
          <a:noFill/>
        </p:spPr>
        <p:txBody>
          <a:bodyPr wrap="square" rtlCol="0">
            <a:spAutoFit/>
          </a:bodyPr>
          <a:lstStyle/>
          <a:p>
            <a:r>
              <a:rPr lang="en-GB" dirty="0" smtClean="0"/>
              <a:t>Explore this interactive picture of the Amesbury Archer’s burial finds: </a:t>
            </a:r>
            <a:r>
              <a:rPr lang="en-GB" dirty="0">
                <a:hlinkClick r:id="rId3"/>
              </a:rPr>
              <a:t>https://www.bbc.co.uk/bitesize/articles/zh3qmfr#:~:text=Trading%20ships%20travelled%20to%20mainland,known%20as%20the%20Bronze%20Age</a:t>
            </a:r>
            <a:r>
              <a:rPr lang="en-GB" dirty="0" smtClean="0">
                <a:hlinkClick r:id="rId3"/>
              </a:rPr>
              <a:t>.</a:t>
            </a:r>
            <a:r>
              <a:rPr lang="en-GB" dirty="0" smtClean="0"/>
              <a:t> Scroll down the page.</a:t>
            </a:r>
          </a:p>
          <a:p>
            <a:endParaRPr lang="en-GB" dirty="0"/>
          </a:p>
        </p:txBody>
      </p:sp>
    </p:spTree>
    <p:extLst>
      <p:ext uri="{BB962C8B-B14F-4D97-AF65-F5344CB8AC3E}">
        <p14:creationId xmlns:p14="http://schemas.microsoft.com/office/powerpoint/2010/main" val="3529448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3554</TotalTime>
  <Words>826</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 time of great change: from the Stone Age to the Iron Age</vt:lpstr>
      <vt:lpstr>WEEK 8 Key Question: Who were the Beaker People?</vt:lpstr>
      <vt:lpstr>The Bronze Age</vt:lpstr>
      <vt:lpstr>New people arrive</vt:lpstr>
      <vt:lpstr>The Beaker People</vt:lpstr>
      <vt:lpstr>DNA evidence</vt:lpstr>
      <vt:lpstr>How did people travel in the Bronze Age?</vt:lpstr>
      <vt:lpstr>Horses and wheels</vt:lpstr>
      <vt:lpstr>The Amesbury Archer</vt:lpstr>
      <vt:lpstr>TASK</vt:lpstr>
      <vt:lpstr>OPTIONAL TASK: Make your own Bell Beaker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time of great change: from the Stone Age to the Iron Age</dc:title>
  <dc:creator>Jeremy Leicester</dc:creator>
  <cp:lastModifiedBy>Kate Buckenham</cp:lastModifiedBy>
  <cp:revision>55</cp:revision>
  <cp:lastPrinted>2020-06-09T11:24:52Z</cp:lastPrinted>
  <dcterms:created xsi:type="dcterms:W3CDTF">2020-04-18T12:50:32Z</dcterms:created>
  <dcterms:modified xsi:type="dcterms:W3CDTF">2020-06-18T13:11:32Z</dcterms:modified>
</cp:coreProperties>
</file>