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3"/>
  </p:handoutMasterIdLst>
  <p:sldIdLst>
    <p:sldId id="256" r:id="rId2"/>
    <p:sldId id="257" r:id="rId3"/>
    <p:sldId id="335" r:id="rId4"/>
    <p:sldId id="348" r:id="rId5"/>
    <p:sldId id="354" r:id="rId6"/>
    <p:sldId id="336" r:id="rId7"/>
    <p:sldId id="337" r:id="rId8"/>
    <p:sldId id="338" r:id="rId9"/>
    <p:sldId id="339" r:id="rId10"/>
    <p:sldId id="340" r:id="rId11"/>
    <p:sldId id="341" r:id="rId12"/>
    <p:sldId id="342" r:id="rId13"/>
    <p:sldId id="343" r:id="rId14"/>
    <p:sldId id="344" r:id="rId15"/>
    <p:sldId id="345" r:id="rId16"/>
    <p:sldId id="346" r:id="rId17"/>
    <p:sldId id="347" r:id="rId18"/>
    <p:sldId id="350" r:id="rId19"/>
    <p:sldId id="353" r:id="rId20"/>
    <p:sldId id="351" r:id="rId21"/>
    <p:sldId id="352"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15" autoAdjust="0"/>
    <p:restoredTop sz="94660"/>
  </p:normalViewPr>
  <p:slideViewPr>
    <p:cSldViewPr snapToGrid="0">
      <p:cViewPr varScale="1">
        <p:scale>
          <a:sx n="73" d="100"/>
          <a:sy n="73" d="100"/>
        </p:scale>
        <p:origin x="29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5EDCDB8-08B5-4860-B3C5-BF72175197DA}" type="datetimeFigureOut">
              <a:rPr lang="en-GB" smtClean="0"/>
              <a:t>24/06/2020</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CC84D49-6D80-4F18-BF8E-AF4E67EE6277}" type="slidenum">
              <a:rPr lang="en-GB" smtClean="0"/>
              <a:t>‹#›</a:t>
            </a:fld>
            <a:endParaRPr lang="en-GB"/>
          </a:p>
        </p:txBody>
      </p:sp>
    </p:spTree>
    <p:extLst>
      <p:ext uri="{BB962C8B-B14F-4D97-AF65-F5344CB8AC3E}">
        <p14:creationId xmlns:p14="http://schemas.microsoft.com/office/powerpoint/2010/main" val="329579338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7FA2E98-88AA-4285-88F8-0C17D0DD3B8A}" type="datetimeFigureOut">
              <a:rPr lang="en-GB" smtClean="0"/>
              <a:t>24/06/2020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7CDCA0-6A50-438A-BB59-4D90FF699C0F}" type="slidenum">
              <a:rPr lang="en-GB" smtClean="0"/>
              <a:t>‹#›</a:t>
            </a:fld>
            <a:endParaRPr lang="en-GB"/>
          </a:p>
        </p:txBody>
      </p:sp>
    </p:spTree>
    <p:extLst>
      <p:ext uri="{BB962C8B-B14F-4D97-AF65-F5344CB8AC3E}">
        <p14:creationId xmlns:p14="http://schemas.microsoft.com/office/powerpoint/2010/main" val="789543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FA2E98-88AA-4285-88F8-0C17D0DD3B8A}" type="datetimeFigureOut">
              <a:rPr lang="en-GB" smtClean="0"/>
              <a:t>24/06/2020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7CDCA0-6A50-438A-BB59-4D90FF699C0F}" type="slidenum">
              <a:rPr lang="en-GB" smtClean="0"/>
              <a:t>‹#›</a:t>
            </a:fld>
            <a:endParaRPr lang="en-GB"/>
          </a:p>
        </p:txBody>
      </p:sp>
    </p:spTree>
    <p:extLst>
      <p:ext uri="{BB962C8B-B14F-4D97-AF65-F5344CB8AC3E}">
        <p14:creationId xmlns:p14="http://schemas.microsoft.com/office/powerpoint/2010/main" val="3561886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FA2E98-88AA-4285-88F8-0C17D0DD3B8A}" type="datetimeFigureOut">
              <a:rPr lang="en-GB" smtClean="0"/>
              <a:t>24/06/2020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7CDCA0-6A50-438A-BB59-4D90FF699C0F}" type="slidenum">
              <a:rPr lang="en-GB" smtClean="0"/>
              <a:t>‹#›</a:t>
            </a:fld>
            <a:endParaRPr lang="en-GB"/>
          </a:p>
        </p:txBody>
      </p:sp>
    </p:spTree>
    <p:extLst>
      <p:ext uri="{BB962C8B-B14F-4D97-AF65-F5344CB8AC3E}">
        <p14:creationId xmlns:p14="http://schemas.microsoft.com/office/powerpoint/2010/main" val="2659189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FA2E98-88AA-4285-88F8-0C17D0DD3B8A}" type="datetimeFigureOut">
              <a:rPr lang="en-GB" smtClean="0"/>
              <a:t>24/06/2020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7CDCA0-6A50-438A-BB59-4D90FF699C0F}" type="slidenum">
              <a:rPr lang="en-GB" smtClean="0"/>
              <a:t>‹#›</a:t>
            </a:fld>
            <a:endParaRPr lang="en-GB"/>
          </a:p>
        </p:txBody>
      </p:sp>
    </p:spTree>
    <p:extLst>
      <p:ext uri="{BB962C8B-B14F-4D97-AF65-F5344CB8AC3E}">
        <p14:creationId xmlns:p14="http://schemas.microsoft.com/office/powerpoint/2010/main" val="242772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7FA2E98-88AA-4285-88F8-0C17D0DD3B8A}" type="datetimeFigureOut">
              <a:rPr lang="en-GB" smtClean="0"/>
              <a:t>24/06/2020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7CDCA0-6A50-438A-BB59-4D90FF699C0F}" type="slidenum">
              <a:rPr lang="en-GB" smtClean="0"/>
              <a:t>‹#›</a:t>
            </a:fld>
            <a:endParaRPr lang="en-GB"/>
          </a:p>
        </p:txBody>
      </p:sp>
    </p:spTree>
    <p:extLst>
      <p:ext uri="{BB962C8B-B14F-4D97-AF65-F5344CB8AC3E}">
        <p14:creationId xmlns:p14="http://schemas.microsoft.com/office/powerpoint/2010/main" val="654216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7FA2E98-88AA-4285-88F8-0C17D0DD3B8A}" type="datetimeFigureOut">
              <a:rPr lang="en-GB" smtClean="0"/>
              <a:t>24/06/2020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7CDCA0-6A50-438A-BB59-4D90FF699C0F}" type="slidenum">
              <a:rPr lang="en-GB" smtClean="0"/>
              <a:t>‹#›</a:t>
            </a:fld>
            <a:endParaRPr lang="en-GB"/>
          </a:p>
        </p:txBody>
      </p:sp>
    </p:spTree>
    <p:extLst>
      <p:ext uri="{BB962C8B-B14F-4D97-AF65-F5344CB8AC3E}">
        <p14:creationId xmlns:p14="http://schemas.microsoft.com/office/powerpoint/2010/main" val="2628369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7FA2E98-88AA-4285-88F8-0C17D0DD3B8A}" type="datetimeFigureOut">
              <a:rPr lang="en-GB" smtClean="0"/>
              <a:t>24/06/2020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7CDCA0-6A50-438A-BB59-4D90FF699C0F}" type="slidenum">
              <a:rPr lang="en-GB" smtClean="0"/>
              <a:t>‹#›</a:t>
            </a:fld>
            <a:endParaRPr lang="en-GB"/>
          </a:p>
        </p:txBody>
      </p:sp>
    </p:spTree>
    <p:extLst>
      <p:ext uri="{BB962C8B-B14F-4D97-AF65-F5344CB8AC3E}">
        <p14:creationId xmlns:p14="http://schemas.microsoft.com/office/powerpoint/2010/main" val="4010914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7FA2E98-88AA-4285-88F8-0C17D0DD3B8A}" type="datetimeFigureOut">
              <a:rPr lang="en-GB" smtClean="0"/>
              <a:t>24/06/2020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7CDCA0-6A50-438A-BB59-4D90FF699C0F}" type="slidenum">
              <a:rPr lang="en-GB" smtClean="0"/>
              <a:t>‹#›</a:t>
            </a:fld>
            <a:endParaRPr lang="en-GB"/>
          </a:p>
        </p:txBody>
      </p:sp>
    </p:spTree>
    <p:extLst>
      <p:ext uri="{BB962C8B-B14F-4D97-AF65-F5344CB8AC3E}">
        <p14:creationId xmlns:p14="http://schemas.microsoft.com/office/powerpoint/2010/main" val="744505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FA2E98-88AA-4285-88F8-0C17D0DD3B8A}" type="datetimeFigureOut">
              <a:rPr lang="en-GB" smtClean="0"/>
              <a:t>24/06/2020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7CDCA0-6A50-438A-BB59-4D90FF699C0F}" type="slidenum">
              <a:rPr lang="en-GB" smtClean="0"/>
              <a:t>‹#›</a:t>
            </a:fld>
            <a:endParaRPr lang="en-GB"/>
          </a:p>
        </p:txBody>
      </p:sp>
    </p:spTree>
    <p:extLst>
      <p:ext uri="{BB962C8B-B14F-4D97-AF65-F5344CB8AC3E}">
        <p14:creationId xmlns:p14="http://schemas.microsoft.com/office/powerpoint/2010/main" val="1121942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7FA2E98-88AA-4285-88F8-0C17D0DD3B8A}" type="datetimeFigureOut">
              <a:rPr lang="en-GB" smtClean="0"/>
              <a:t>24/06/2020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7CDCA0-6A50-438A-BB59-4D90FF699C0F}" type="slidenum">
              <a:rPr lang="en-GB" smtClean="0"/>
              <a:t>‹#›</a:t>
            </a:fld>
            <a:endParaRPr lang="en-GB"/>
          </a:p>
        </p:txBody>
      </p:sp>
    </p:spTree>
    <p:extLst>
      <p:ext uri="{BB962C8B-B14F-4D97-AF65-F5344CB8AC3E}">
        <p14:creationId xmlns:p14="http://schemas.microsoft.com/office/powerpoint/2010/main" val="3949601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7FA2E98-88AA-4285-88F8-0C17D0DD3B8A}" type="datetimeFigureOut">
              <a:rPr lang="en-GB" smtClean="0"/>
              <a:t>24/06/2020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7CDCA0-6A50-438A-BB59-4D90FF699C0F}" type="slidenum">
              <a:rPr lang="en-GB" smtClean="0"/>
              <a:t>‹#›</a:t>
            </a:fld>
            <a:endParaRPr lang="en-GB"/>
          </a:p>
        </p:txBody>
      </p:sp>
    </p:spTree>
    <p:extLst>
      <p:ext uri="{BB962C8B-B14F-4D97-AF65-F5344CB8AC3E}">
        <p14:creationId xmlns:p14="http://schemas.microsoft.com/office/powerpoint/2010/main" val="1301500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A2E98-88AA-4285-88F8-0C17D0DD3B8A}" type="datetimeFigureOut">
              <a:rPr lang="en-GB" smtClean="0"/>
              <a:t>24/06/2020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7CDCA0-6A50-438A-BB59-4D90FF699C0F}" type="slidenum">
              <a:rPr lang="en-GB" smtClean="0"/>
              <a:t>‹#›</a:t>
            </a:fld>
            <a:endParaRPr lang="en-GB"/>
          </a:p>
        </p:txBody>
      </p:sp>
    </p:spTree>
    <p:extLst>
      <p:ext uri="{BB962C8B-B14F-4D97-AF65-F5344CB8AC3E}">
        <p14:creationId xmlns:p14="http://schemas.microsoft.com/office/powerpoint/2010/main" val="3846204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2.xml"/><Relationship Id="rId4" Type="http://schemas.openxmlformats.org/officeDocument/2006/relationships/image" Target="../media/image18.tmp"/></Relationships>
</file>

<file path=ppt/slides/_rels/slide12.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26.tmp"/><Relationship Id="rId1" Type="http://schemas.openxmlformats.org/officeDocument/2006/relationships/slideLayout" Target="../slideLayouts/slideLayout2.xml"/><Relationship Id="rId6" Type="http://schemas.openxmlformats.org/officeDocument/2006/relationships/image" Target="../media/image30.tmp"/><Relationship Id="rId5" Type="http://schemas.openxmlformats.org/officeDocument/2006/relationships/image" Target="../media/image29.tmp"/><Relationship Id="rId4" Type="http://schemas.openxmlformats.org/officeDocument/2006/relationships/image" Target="../media/image28.tmp"/></Relationships>
</file>

<file path=ppt/slides/_rels/slide17.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ShfJBBMOri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vickiherring.com/archaeological-reconstruction/2019/5/10/2019/5/10/interactive-reconstruction"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historicengland.org.uk/services-skills/education/teaching-activities/must-farm-life-in-bronze-age-cambridgeshire/" TargetMode="External"/><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2.xml"/><Relationship Id="rId4" Type="http://schemas.openxmlformats.org/officeDocument/2006/relationships/image" Target="../media/image10.tmp"/></Relationships>
</file>

<file path=ppt/slides/_rels/slide9.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2.xml"/><Relationship Id="rId4" Type="http://schemas.openxmlformats.org/officeDocument/2006/relationships/image" Target="../media/image13.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9467" y="4470400"/>
            <a:ext cx="9144000" cy="2387600"/>
          </a:xfrm>
        </p:spPr>
        <p:txBody>
          <a:bodyPr>
            <a:normAutofit fontScale="90000"/>
          </a:bodyPr>
          <a:lstStyle/>
          <a:p>
            <a:r>
              <a:rPr lang="en-GB" dirty="0" smtClean="0"/>
              <a:t>A time of great change: from the Stone Age to the Iron Age</a:t>
            </a:r>
            <a:endParaRPr lang="en-GB" dirty="0"/>
          </a:p>
        </p:txBody>
      </p:sp>
      <p:pic>
        <p:nvPicPr>
          <p:cNvPr id="1026" name="Picture 2" descr="An Introduction to Prehistoric England | English Herit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909" y="107312"/>
            <a:ext cx="11806690" cy="5017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106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Evidence of other details to add</a:t>
            </a:r>
            <a:endParaRPr lang="en-GB"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984" y="1690688"/>
            <a:ext cx="3133667" cy="2562611"/>
          </a:xfr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7368" y="1690687"/>
            <a:ext cx="4145022" cy="2562611"/>
          </a:xfrm>
          <a:prstGeom prst="rect">
            <a:avLst/>
          </a:prstGeom>
        </p:spPr>
      </p:pic>
      <p:sp>
        <p:nvSpPr>
          <p:cNvPr id="6" name="TextBox 5"/>
          <p:cNvSpPr txBox="1"/>
          <p:nvPr/>
        </p:nvSpPr>
        <p:spPr>
          <a:xfrm>
            <a:off x="5547368" y="4665188"/>
            <a:ext cx="4444939" cy="923330"/>
          </a:xfrm>
          <a:prstGeom prst="rect">
            <a:avLst/>
          </a:prstGeom>
          <a:noFill/>
        </p:spPr>
        <p:txBody>
          <a:bodyPr wrap="square" rtlCol="0">
            <a:spAutoFit/>
          </a:bodyPr>
          <a:lstStyle/>
          <a:p>
            <a:r>
              <a:rPr lang="en-GB" dirty="0" smtClean="0"/>
              <a:t>There must have been dogs living at the settlement because many of the bones had been chewed by dogs. </a:t>
            </a:r>
            <a:endParaRPr lang="en-GB" dirty="0"/>
          </a:p>
        </p:txBody>
      </p:sp>
      <p:sp>
        <p:nvSpPr>
          <p:cNvPr id="7" name="TextBox 6"/>
          <p:cNvSpPr txBox="1"/>
          <p:nvPr/>
        </p:nvSpPr>
        <p:spPr>
          <a:xfrm>
            <a:off x="625374" y="4253298"/>
            <a:ext cx="2920886" cy="2031325"/>
          </a:xfrm>
          <a:prstGeom prst="rect">
            <a:avLst/>
          </a:prstGeom>
          <a:noFill/>
        </p:spPr>
        <p:txBody>
          <a:bodyPr wrap="square" rtlCol="0">
            <a:spAutoFit/>
          </a:bodyPr>
          <a:lstStyle/>
          <a:p>
            <a:r>
              <a:rPr lang="en-GB" dirty="0" smtClean="0"/>
              <a:t>There was evidence that sheep were actually living inside the houses. Some archaeologists think they might actually have lived on the grassy rooves of the houses!</a:t>
            </a:r>
            <a:endParaRPr lang="en-GB" dirty="0"/>
          </a:p>
        </p:txBody>
      </p:sp>
    </p:spTree>
    <p:extLst>
      <p:ext uri="{BB962C8B-B14F-4D97-AF65-F5344CB8AC3E}">
        <p14:creationId xmlns:p14="http://schemas.microsoft.com/office/powerpoint/2010/main" val="1977908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Evidence for the setting</a:t>
            </a:r>
            <a:endParaRPr lang="en-GB"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20017" y="2646962"/>
            <a:ext cx="5382376" cy="1571844"/>
          </a:xfr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0017" y="4980089"/>
            <a:ext cx="5172797" cy="1000265"/>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466" y="1543144"/>
            <a:ext cx="5620534" cy="3010320"/>
          </a:xfrm>
          <a:prstGeom prst="rect">
            <a:avLst/>
          </a:prstGeom>
        </p:spPr>
      </p:pic>
    </p:spTree>
    <p:extLst>
      <p:ext uri="{BB962C8B-B14F-4D97-AF65-F5344CB8AC3E}">
        <p14:creationId xmlns:p14="http://schemas.microsoft.com/office/powerpoint/2010/main" val="3755417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Now draw your reconstruction drawing</a:t>
            </a:r>
            <a:endParaRPr lang="en-GB" dirty="0"/>
          </a:p>
        </p:txBody>
      </p:sp>
      <p:sp>
        <p:nvSpPr>
          <p:cNvPr id="3" name="Content Placeholder 2"/>
          <p:cNvSpPr>
            <a:spLocks noGrp="1"/>
          </p:cNvSpPr>
          <p:nvPr>
            <p:ph idx="1"/>
          </p:nvPr>
        </p:nvSpPr>
        <p:spPr>
          <a:xfrm>
            <a:off x="838200" y="1853513"/>
            <a:ext cx="10515600" cy="4323449"/>
          </a:xfrm>
        </p:spPr>
        <p:txBody>
          <a:bodyPr/>
          <a:lstStyle/>
          <a:p>
            <a:pPr marL="0" indent="0">
              <a:buNone/>
            </a:pPr>
            <a:r>
              <a:rPr lang="en-GB" dirty="0" smtClean="0"/>
              <a:t>You have all the evidence you need for your reconstruction drawing.</a:t>
            </a:r>
          </a:p>
          <a:p>
            <a:pPr marL="0" indent="0">
              <a:buNone/>
            </a:pPr>
            <a:r>
              <a:rPr lang="en-GB" dirty="0" smtClean="0"/>
              <a:t>Remember, you are trying to draw what a Bronze Age roundhouse would have looked like from the outside in as much detail as you can. </a:t>
            </a:r>
            <a:endParaRPr lang="en-GB"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7108" y="3606428"/>
            <a:ext cx="5496692" cy="2857899"/>
          </a:xfrm>
          <a:prstGeom prst="rect">
            <a:avLst/>
          </a:prstGeom>
        </p:spPr>
      </p:pic>
    </p:spTree>
    <p:extLst>
      <p:ext uri="{BB962C8B-B14F-4D97-AF65-F5344CB8AC3E}">
        <p14:creationId xmlns:p14="http://schemas.microsoft.com/office/powerpoint/2010/main" val="2529881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TASK: Use the evidence to draw a reconstruction drawing of the </a:t>
            </a:r>
            <a:r>
              <a:rPr lang="en-GB" dirty="0" smtClean="0"/>
              <a:t>INSIDE </a:t>
            </a:r>
            <a:r>
              <a:rPr lang="en-GB" dirty="0"/>
              <a:t>of a roundhouse.</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7285" y="1690688"/>
            <a:ext cx="4600833" cy="3087204"/>
          </a:xfr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9147" y="2178815"/>
            <a:ext cx="4739169" cy="3188038"/>
          </a:xfrm>
          <a:prstGeom prst="rect">
            <a:avLst/>
          </a:prstGeom>
        </p:spPr>
      </p:pic>
      <p:sp>
        <p:nvSpPr>
          <p:cNvPr id="6" name="Rectangle 5"/>
          <p:cNvSpPr/>
          <p:nvPr/>
        </p:nvSpPr>
        <p:spPr>
          <a:xfrm>
            <a:off x="737286" y="4746707"/>
            <a:ext cx="4440195" cy="1477328"/>
          </a:xfrm>
          <a:prstGeom prst="rect">
            <a:avLst/>
          </a:prstGeom>
        </p:spPr>
        <p:txBody>
          <a:bodyPr wrap="square">
            <a:spAutoFit/>
          </a:bodyPr>
          <a:lstStyle/>
          <a:p>
            <a:r>
              <a:rPr lang="en-GB" dirty="0"/>
              <a:t>Every house had some evidence of spinning and weaving taking place. Textiles, loom weights and spindle whorls were found on site showing that spinning and weaving took place there.</a:t>
            </a:r>
          </a:p>
        </p:txBody>
      </p:sp>
      <p:sp>
        <p:nvSpPr>
          <p:cNvPr id="7" name="Rectangle 6"/>
          <p:cNvSpPr/>
          <p:nvPr/>
        </p:nvSpPr>
        <p:spPr>
          <a:xfrm>
            <a:off x="6759146" y="5586967"/>
            <a:ext cx="5214551" cy="923330"/>
          </a:xfrm>
          <a:prstGeom prst="rect">
            <a:avLst/>
          </a:prstGeom>
        </p:spPr>
        <p:txBody>
          <a:bodyPr wrap="square">
            <a:spAutoFit/>
          </a:bodyPr>
          <a:lstStyle/>
          <a:p>
            <a:r>
              <a:rPr lang="en-GB" dirty="0"/>
              <a:t>These photographs show how the spindle whorls and loom weights would have been used to make the fabric that was found.</a:t>
            </a:r>
          </a:p>
        </p:txBody>
      </p:sp>
    </p:spTree>
    <p:extLst>
      <p:ext uri="{BB962C8B-B14F-4D97-AF65-F5344CB8AC3E}">
        <p14:creationId xmlns:p14="http://schemas.microsoft.com/office/powerpoint/2010/main" val="232296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Evidence of food and cooking</a:t>
            </a:r>
            <a:endParaRPr lang="en-GB"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9138" y="1541420"/>
            <a:ext cx="3554744" cy="2869943"/>
          </a:xfr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0720" y="1757725"/>
            <a:ext cx="3785404" cy="2869943"/>
          </a:xfrm>
          <a:prstGeom prst="rect">
            <a:avLst/>
          </a:prstGeom>
        </p:spPr>
      </p:pic>
      <p:sp>
        <p:nvSpPr>
          <p:cNvPr id="6" name="Rectangle 5"/>
          <p:cNvSpPr/>
          <p:nvPr/>
        </p:nvSpPr>
        <p:spPr>
          <a:xfrm>
            <a:off x="559138" y="4694706"/>
            <a:ext cx="4605986" cy="1754326"/>
          </a:xfrm>
          <a:prstGeom prst="rect">
            <a:avLst/>
          </a:prstGeom>
        </p:spPr>
        <p:txBody>
          <a:bodyPr wrap="square">
            <a:spAutoFit/>
          </a:bodyPr>
          <a:lstStyle/>
          <a:p>
            <a:pPr>
              <a:defRPr/>
            </a:pPr>
            <a:r>
              <a:rPr lang="en-GB" dirty="0"/>
              <a:t>Every house had some evidence of food storage</a:t>
            </a:r>
            <a:r>
              <a:rPr lang="en-GB" dirty="0" smtClean="0"/>
              <a:t>. It is very rare to find whole pots from the Bronze Age, but at Must Farm there are lots – they must have fallen into the water during the fire, then gently sunk into the soft mud at the bottom of the lake.</a:t>
            </a:r>
            <a:endParaRPr lang="en-GB" dirty="0"/>
          </a:p>
        </p:txBody>
      </p:sp>
      <p:sp>
        <p:nvSpPr>
          <p:cNvPr id="7" name="Rectangle 6"/>
          <p:cNvSpPr/>
          <p:nvPr/>
        </p:nvSpPr>
        <p:spPr>
          <a:xfrm>
            <a:off x="5778843" y="4971704"/>
            <a:ext cx="6096000" cy="1200329"/>
          </a:xfrm>
          <a:prstGeom prst="rect">
            <a:avLst/>
          </a:prstGeom>
        </p:spPr>
        <p:txBody>
          <a:bodyPr>
            <a:spAutoFit/>
          </a:bodyPr>
          <a:lstStyle/>
          <a:p>
            <a:r>
              <a:rPr lang="en-GB" dirty="0"/>
              <a:t>Some of the pots still had food left in them when the houses burnt down. This included grains such as wheat and barley. Barley is still included in my recipes today, such as Scotch Broth or as a kind of porridge. </a:t>
            </a:r>
          </a:p>
        </p:txBody>
      </p:sp>
    </p:spTree>
    <p:extLst>
      <p:ext uri="{BB962C8B-B14F-4D97-AF65-F5344CB8AC3E}">
        <p14:creationId xmlns:p14="http://schemas.microsoft.com/office/powerpoint/2010/main" val="3729106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pattern of finds</a:t>
            </a:r>
            <a:endParaRPr lang="en-GB"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6251" y="1210962"/>
            <a:ext cx="4756559" cy="3348681"/>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564979"/>
            <a:ext cx="6133523" cy="3682051"/>
          </a:xfrm>
          <a:prstGeom prst="rect">
            <a:avLst/>
          </a:prstGeom>
        </p:spPr>
      </p:pic>
      <p:sp>
        <p:nvSpPr>
          <p:cNvPr id="8" name="TextBox 7"/>
          <p:cNvSpPr txBox="1"/>
          <p:nvPr/>
        </p:nvSpPr>
        <p:spPr>
          <a:xfrm>
            <a:off x="596986" y="5247030"/>
            <a:ext cx="4679349" cy="1477328"/>
          </a:xfrm>
          <a:prstGeom prst="rect">
            <a:avLst/>
          </a:prstGeom>
          <a:noFill/>
        </p:spPr>
        <p:txBody>
          <a:bodyPr wrap="square" rtlCol="0">
            <a:spAutoFit/>
          </a:bodyPr>
          <a:lstStyle/>
          <a:p>
            <a:pPr>
              <a:defRPr/>
            </a:pPr>
            <a:r>
              <a:rPr lang="en-GB" dirty="0"/>
              <a:t>Inside the houses there was a pattern to where different things were found. This made archaeologists think the houses were arranged into areas - a bit like we have rooms for different activities today.</a:t>
            </a:r>
          </a:p>
        </p:txBody>
      </p:sp>
      <p:sp>
        <p:nvSpPr>
          <p:cNvPr id="9" name="Rectangle 8"/>
          <p:cNvSpPr/>
          <p:nvPr/>
        </p:nvSpPr>
        <p:spPr>
          <a:xfrm>
            <a:off x="8291383" y="4646865"/>
            <a:ext cx="3383949" cy="1200329"/>
          </a:xfrm>
          <a:prstGeom prst="rect">
            <a:avLst/>
          </a:prstGeom>
        </p:spPr>
        <p:txBody>
          <a:bodyPr wrap="square">
            <a:spAutoFit/>
          </a:bodyPr>
          <a:lstStyle/>
          <a:p>
            <a:pPr>
              <a:defRPr/>
            </a:pPr>
            <a:r>
              <a:rPr lang="en-GB" dirty="0" smtClean="0"/>
              <a:t>One mystery that remains is that we don’t know where the doors were. Which side do you think had the door?</a:t>
            </a:r>
            <a:endParaRPr lang="en-GB" dirty="0"/>
          </a:p>
        </p:txBody>
      </p:sp>
    </p:spTree>
    <p:extLst>
      <p:ext uri="{BB962C8B-B14F-4D97-AF65-F5344CB8AC3E}">
        <p14:creationId xmlns:p14="http://schemas.microsoft.com/office/powerpoint/2010/main" val="3806879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evidence</a:t>
            </a:r>
            <a:endParaRPr lang="en-GB" dirty="0"/>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9301" y="438070"/>
            <a:ext cx="2581635" cy="1543265"/>
          </a:xfrm>
        </p:spPr>
      </p:pic>
      <p:pic>
        <p:nvPicPr>
          <p:cNvPr id="4" name="Content Placeholder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374" y="1545520"/>
            <a:ext cx="3664902" cy="2596983"/>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2824" y="2295367"/>
            <a:ext cx="3658111" cy="2267266"/>
          </a:xfrm>
          <a:prstGeom prst="rect">
            <a:avLst/>
          </a:prstGeom>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7846" y="438070"/>
            <a:ext cx="1924319" cy="933580"/>
          </a:xfrm>
          <a:prstGeom prst="rect">
            <a:avLst/>
          </a:prstGeom>
        </p:spPr>
      </p:pic>
      <p:pic>
        <p:nvPicPr>
          <p:cNvPr id="8" name="Picture 7"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1094" y="1981335"/>
            <a:ext cx="2953162" cy="2581635"/>
          </a:xfrm>
          <a:prstGeom prst="rect">
            <a:avLst/>
          </a:prstGeom>
        </p:spPr>
      </p:pic>
      <p:sp>
        <p:nvSpPr>
          <p:cNvPr id="9" name="TextBox 8"/>
          <p:cNvSpPr txBox="1"/>
          <p:nvPr/>
        </p:nvSpPr>
        <p:spPr>
          <a:xfrm>
            <a:off x="8072824" y="4665188"/>
            <a:ext cx="3369533" cy="1200329"/>
          </a:xfrm>
          <a:prstGeom prst="rect">
            <a:avLst/>
          </a:prstGeom>
          <a:noFill/>
        </p:spPr>
        <p:txBody>
          <a:bodyPr wrap="square" rtlCol="0">
            <a:spAutoFit/>
          </a:bodyPr>
          <a:lstStyle/>
          <a:p>
            <a:r>
              <a:rPr lang="en-GB" dirty="0" smtClean="0"/>
              <a:t>Lots of metal artefacts were found – axe heads, sickles, spear tips and more.  These were in the houses too.</a:t>
            </a:r>
            <a:endParaRPr lang="en-GB" dirty="0"/>
          </a:p>
        </p:txBody>
      </p:sp>
      <p:sp>
        <p:nvSpPr>
          <p:cNvPr id="10" name="TextBox 9"/>
          <p:cNvSpPr txBox="1"/>
          <p:nvPr/>
        </p:nvSpPr>
        <p:spPr>
          <a:xfrm>
            <a:off x="625374" y="4253298"/>
            <a:ext cx="3664902" cy="2031325"/>
          </a:xfrm>
          <a:prstGeom prst="rect">
            <a:avLst/>
          </a:prstGeom>
          <a:noFill/>
        </p:spPr>
        <p:txBody>
          <a:bodyPr wrap="square" rtlCol="0">
            <a:spAutoFit/>
          </a:bodyPr>
          <a:lstStyle/>
          <a:p>
            <a:r>
              <a:rPr lang="en-GB" dirty="0" smtClean="0"/>
              <a:t>The bones of several animals were found. These animals were alive at the time of the fire, so they were probably living inside the buildings with the people but they were unable to get out when the fire struck</a:t>
            </a:r>
            <a:endParaRPr lang="en-GB" dirty="0"/>
          </a:p>
        </p:txBody>
      </p:sp>
      <p:sp>
        <p:nvSpPr>
          <p:cNvPr id="11" name="TextBox 10"/>
          <p:cNvSpPr txBox="1"/>
          <p:nvPr/>
        </p:nvSpPr>
        <p:spPr>
          <a:xfrm>
            <a:off x="4869129" y="4597738"/>
            <a:ext cx="1538546" cy="369332"/>
          </a:xfrm>
          <a:prstGeom prst="rect">
            <a:avLst/>
          </a:prstGeom>
          <a:noFill/>
        </p:spPr>
        <p:txBody>
          <a:bodyPr wrap="square" rtlCol="0">
            <a:spAutoFit/>
          </a:bodyPr>
          <a:lstStyle/>
          <a:p>
            <a:r>
              <a:rPr lang="en-GB" dirty="0" smtClean="0"/>
              <a:t>Beads</a:t>
            </a:r>
            <a:endParaRPr lang="en-GB" dirty="0"/>
          </a:p>
        </p:txBody>
      </p:sp>
    </p:spTree>
    <p:extLst>
      <p:ext uri="{BB962C8B-B14F-4D97-AF65-F5344CB8AC3E}">
        <p14:creationId xmlns:p14="http://schemas.microsoft.com/office/powerpoint/2010/main" val="286996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Now draw your reconstruction </a:t>
            </a:r>
            <a:r>
              <a:rPr lang="en-GB" dirty="0" smtClean="0"/>
              <a:t>drawing.</a:t>
            </a:r>
            <a:endParaRPr lang="en-GB" dirty="0"/>
          </a:p>
        </p:txBody>
      </p:sp>
      <p:sp>
        <p:nvSpPr>
          <p:cNvPr id="3" name="Content Placeholder 2"/>
          <p:cNvSpPr>
            <a:spLocks noGrp="1"/>
          </p:cNvSpPr>
          <p:nvPr>
            <p:ph idx="1"/>
          </p:nvPr>
        </p:nvSpPr>
        <p:spPr/>
        <p:txBody>
          <a:bodyPr/>
          <a:lstStyle/>
          <a:p>
            <a:pPr marL="0" indent="0">
              <a:buNone/>
            </a:pPr>
            <a:r>
              <a:rPr lang="en-GB" dirty="0" smtClean="0"/>
              <a:t>You have all the evidence you need for your reconstruction drawing of the inside of a roundhouse. </a:t>
            </a:r>
          </a:p>
          <a:p>
            <a:pPr marL="0" indent="0">
              <a:buNone/>
            </a:pPr>
            <a:endParaRPr lang="en-GB"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0215" y="2940908"/>
            <a:ext cx="6923586" cy="3370992"/>
          </a:xfrm>
          <a:prstGeom prst="rect">
            <a:avLst/>
          </a:prstGeom>
        </p:spPr>
      </p:pic>
    </p:spTree>
    <p:extLst>
      <p:ext uri="{BB962C8B-B14F-4D97-AF65-F5344CB8AC3E}">
        <p14:creationId xmlns:p14="http://schemas.microsoft.com/office/powerpoint/2010/main" val="2551197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a:t>
            </a:r>
            <a:endParaRPr lang="en-GB" dirty="0"/>
          </a:p>
        </p:txBody>
      </p:sp>
      <p:sp>
        <p:nvSpPr>
          <p:cNvPr id="3" name="Content Placeholder 2"/>
          <p:cNvSpPr>
            <a:spLocks noGrp="1"/>
          </p:cNvSpPr>
          <p:nvPr>
            <p:ph idx="1"/>
          </p:nvPr>
        </p:nvSpPr>
        <p:spPr/>
        <p:txBody>
          <a:bodyPr/>
          <a:lstStyle/>
          <a:p>
            <a:pPr marL="0" indent="0">
              <a:buNone/>
            </a:pPr>
            <a:r>
              <a:rPr lang="en-GB" dirty="0" smtClean="0"/>
              <a:t>On the next page is a reconstruction drawing of a Must Farm roundhouse. </a:t>
            </a:r>
            <a:endParaRPr lang="en-GB" dirty="0"/>
          </a:p>
          <a:p>
            <a:pPr marL="0" indent="0">
              <a:buNone/>
            </a:pPr>
            <a:r>
              <a:rPr lang="en-GB" b="1" dirty="0" smtClean="0"/>
              <a:t>When you have finished your picture</a:t>
            </a:r>
            <a:r>
              <a:rPr lang="en-GB" dirty="0" smtClean="0"/>
              <a:t>, look at this picture to see how another illustrator used the evidence to draw a reconstruction picture.</a:t>
            </a:r>
            <a:endParaRPr lang="en-GB" dirty="0"/>
          </a:p>
        </p:txBody>
      </p:sp>
      <p:sp>
        <p:nvSpPr>
          <p:cNvPr id="4" name="TextBox 3"/>
          <p:cNvSpPr txBox="1"/>
          <p:nvPr/>
        </p:nvSpPr>
        <p:spPr>
          <a:xfrm>
            <a:off x="5301048" y="5853797"/>
            <a:ext cx="6660292" cy="646331"/>
          </a:xfrm>
          <a:prstGeom prst="rect">
            <a:avLst/>
          </a:prstGeom>
          <a:noFill/>
        </p:spPr>
        <p:txBody>
          <a:bodyPr wrap="square" rtlCol="0">
            <a:spAutoFit/>
          </a:bodyPr>
          <a:lstStyle/>
          <a:p>
            <a:r>
              <a:rPr lang="en-GB" dirty="0" smtClean="0"/>
              <a:t>If you are still keen to find out more, there is a documentary here: </a:t>
            </a:r>
            <a:r>
              <a:rPr lang="en-GB" dirty="0">
                <a:hlinkClick r:id="rId2"/>
              </a:rPr>
              <a:t>https://www.youtube.com/watch?v=ShfJBBMOrik</a:t>
            </a:r>
            <a:endParaRPr lang="en-GB" dirty="0"/>
          </a:p>
        </p:txBody>
      </p:sp>
    </p:spTree>
    <p:extLst>
      <p:ext uri="{BB962C8B-B14F-4D97-AF65-F5344CB8AC3E}">
        <p14:creationId xmlns:p14="http://schemas.microsoft.com/office/powerpoint/2010/main" val="488954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rchaeology and Heritage — Vicki Her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470" y="1018378"/>
            <a:ext cx="9947189" cy="57284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0768" y="296562"/>
            <a:ext cx="10898659" cy="646331"/>
          </a:xfrm>
          <a:prstGeom prst="rect">
            <a:avLst/>
          </a:prstGeom>
          <a:noFill/>
        </p:spPr>
        <p:txBody>
          <a:bodyPr wrap="square" rtlCol="0">
            <a:spAutoFit/>
          </a:bodyPr>
          <a:lstStyle/>
          <a:p>
            <a:r>
              <a:rPr lang="en-GB" dirty="0" smtClean="0"/>
              <a:t>There is an interactive reconstruction here: </a:t>
            </a:r>
            <a:r>
              <a:rPr lang="en-GB" dirty="0">
                <a:hlinkClick r:id="rId3"/>
              </a:rPr>
              <a:t>https://www.vickiherring.com/archaeological-reconstruction/2019/5/10/2019/5/10/interactive-reconstruction</a:t>
            </a:r>
            <a:endParaRPr lang="en-GB" dirty="0"/>
          </a:p>
        </p:txBody>
      </p:sp>
    </p:spTree>
    <p:extLst>
      <p:ext uri="{BB962C8B-B14F-4D97-AF65-F5344CB8AC3E}">
        <p14:creationId xmlns:p14="http://schemas.microsoft.com/office/powerpoint/2010/main" val="2953130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469515"/>
          </a:xfrm>
        </p:spPr>
        <p:txBody>
          <a:bodyPr>
            <a:normAutofit/>
          </a:bodyPr>
          <a:lstStyle/>
          <a:p>
            <a:r>
              <a:rPr lang="en-GB" dirty="0" smtClean="0"/>
              <a:t>WEEK 9 Key Question:</a:t>
            </a:r>
            <a:br>
              <a:rPr lang="en-GB" dirty="0" smtClean="0"/>
            </a:br>
            <a:r>
              <a:rPr lang="en-GB" dirty="0" smtClean="0"/>
              <a:t>What happened at Must Farm?</a:t>
            </a:r>
            <a:endParaRPr lang="en-GB" dirty="0"/>
          </a:p>
        </p:txBody>
      </p:sp>
      <p:sp>
        <p:nvSpPr>
          <p:cNvPr id="3" name="Content Placeholder 2"/>
          <p:cNvSpPr>
            <a:spLocks noGrp="1"/>
          </p:cNvSpPr>
          <p:nvPr>
            <p:ph idx="1"/>
          </p:nvPr>
        </p:nvSpPr>
        <p:spPr>
          <a:xfrm>
            <a:off x="838200" y="3122023"/>
            <a:ext cx="10515600" cy="3054940"/>
          </a:xfrm>
        </p:spPr>
        <p:txBody>
          <a:bodyPr>
            <a:normAutofit lnSpcReduction="10000"/>
          </a:bodyPr>
          <a:lstStyle/>
          <a:p>
            <a:pPr marL="0" indent="0">
              <a:buNone/>
            </a:pPr>
            <a:r>
              <a:rPr lang="en-GB" dirty="0" smtClean="0"/>
              <a:t>LO: </a:t>
            </a:r>
          </a:p>
          <a:p>
            <a:r>
              <a:rPr lang="en-GB" dirty="0" smtClean="0"/>
              <a:t>To know that archaeological evidence can tell us about historical events.</a:t>
            </a:r>
          </a:p>
          <a:p>
            <a:r>
              <a:rPr lang="en-GB" dirty="0" smtClean="0"/>
              <a:t>To know what happened to the Bronze Age settlement at Must Farm</a:t>
            </a:r>
          </a:p>
          <a:p>
            <a:pPr marL="0" indent="0">
              <a:buNone/>
            </a:pPr>
            <a:r>
              <a:rPr lang="en-GB" dirty="0" smtClean="0"/>
              <a:t>Skills Objective:</a:t>
            </a:r>
          </a:p>
          <a:p>
            <a:r>
              <a:rPr lang="en-GB" dirty="0" smtClean="0"/>
              <a:t>To use inference and archaeological evidence for a reconstruction drawing</a:t>
            </a:r>
          </a:p>
          <a:p>
            <a:pPr marL="0" indent="0">
              <a:buNone/>
            </a:pPr>
            <a:endParaRPr lang="en-GB" dirty="0" smtClean="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3103" y="458969"/>
            <a:ext cx="3625265" cy="1361567"/>
          </a:xfrm>
          <a:prstGeom prst="rect">
            <a:avLst/>
          </a:prstGeom>
        </p:spPr>
      </p:pic>
    </p:spTree>
    <p:extLst>
      <p:ext uri="{BB962C8B-B14F-4D97-AF65-F5344CB8AC3E}">
        <p14:creationId xmlns:p14="http://schemas.microsoft.com/office/powerpoint/2010/main" val="1026067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48433" y="293387"/>
            <a:ext cx="6769443" cy="6296132"/>
          </a:xfrm>
        </p:spPr>
      </p:pic>
      <p:sp>
        <p:nvSpPr>
          <p:cNvPr id="5" name="TextBox 4"/>
          <p:cNvSpPr txBox="1"/>
          <p:nvPr/>
        </p:nvSpPr>
        <p:spPr>
          <a:xfrm>
            <a:off x="308919" y="4411361"/>
            <a:ext cx="3459892" cy="2031325"/>
          </a:xfrm>
          <a:prstGeom prst="rect">
            <a:avLst/>
          </a:prstGeom>
          <a:noFill/>
        </p:spPr>
        <p:txBody>
          <a:bodyPr wrap="square" rtlCol="0">
            <a:spAutoFit/>
          </a:bodyPr>
          <a:lstStyle/>
          <a:p>
            <a:r>
              <a:rPr lang="en-GB" dirty="0" smtClean="0"/>
              <a:t>If you want to learn more about Must Farm, there are lots of brilliant resources here: </a:t>
            </a:r>
            <a:r>
              <a:rPr lang="en-GB" dirty="0">
                <a:hlinkClick r:id="rId3"/>
              </a:rPr>
              <a:t>https://historicengland.org.uk/services-skills/education/teaching-activities/must-farm-life-in-bronze-age-cambridgeshire/</a:t>
            </a:r>
            <a:endParaRPr lang="en-GB" dirty="0"/>
          </a:p>
        </p:txBody>
      </p:sp>
    </p:spTree>
    <p:extLst>
      <p:ext uri="{BB962C8B-B14F-4D97-AF65-F5344CB8AC3E}">
        <p14:creationId xmlns:p14="http://schemas.microsoft.com/office/powerpoint/2010/main" val="4040852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4389" y="340737"/>
            <a:ext cx="9898984" cy="6517263"/>
          </a:xfrm>
        </p:spPr>
      </p:pic>
    </p:spTree>
    <p:extLst>
      <p:ext uri="{BB962C8B-B14F-4D97-AF65-F5344CB8AC3E}">
        <p14:creationId xmlns:p14="http://schemas.microsoft.com/office/powerpoint/2010/main" val="2456424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is Must Farm?</a:t>
            </a:r>
            <a:endParaRPr lang="en-GB" dirty="0"/>
          </a:p>
        </p:txBody>
      </p:sp>
      <p:sp>
        <p:nvSpPr>
          <p:cNvPr id="3" name="Content Placeholder 2"/>
          <p:cNvSpPr>
            <a:spLocks noGrp="1"/>
          </p:cNvSpPr>
          <p:nvPr>
            <p:ph idx="1"/>
          </p:nvPr>
        </p:nvSpPr>
        <p:spPr>
          <a:xfrm>
            <a:off x="838200" y="1825625"/>
            <a:ext cx="4833551" cy="4351338"/>
          </a:xfrm>
        </p:spPr>
        <p:txBody>
          <a:bodyPr/>
          <a:lstStyle/>
          <a:p>
            <a:pPr marL="0" indent="0">
              <a:buNone/>
            </a:pPr>
            <a:r>
              <a:rPr lang="en-GB" dirty="0" smtClean="0"/>
              <a:t>Not far away, near Peterborough in the fens is the remains of a Bronze Age settlement. </a:t>
            </a:r>
          </a:p>
          <a:p>
            <a:pPr marL="0" indent="0">
              <a:buNone/>
            </a:pPr>
            <a:endParaRPr lang="en-GB" dirty="0"/>
          </a:p>
          <a:p>
            <a:pPr marL="0" indent="0">
              <a:buNone/>
            </a:pPr>
            <a:r>
              <a:rPr lang="en-GB" dirty="0" smtClean="0"/>
              <a:t>Until recently, no-one knew it was there and a farm had been built on the same site – the modern farm is called Must Farm.</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4167" y="557054"/>
            <a:ext cx="3280056" cy="3199399"/>
          </a:xfrm>
          <a:prstGeom prst="rect">
            <a:avLst/>
          </a:prstGeom>
        </p:spPr>
      </p:pic>
      <p:pic>
        <p:nvPicPr>
          <p:cNvPr id="1028" name="Picture 4" descr="Wild, local meat and fish; international accessories; the lates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89233" y="4158447"/>
            <a:ext cx="2549685" cy="2363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292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devastating fire</a:t>
            </a:r>
            <a:endParaRPr lang="en-GB" dirty="0"/>
          </a:p>
        </p:txBody>
      </p:sp>
      <p:sp>
        <p:nvSpPr>
          <p:cNvPr id="3" name="Content Placeholder 2"/>
          <p:cNvSpPr>
            <a:spLocks noGrp="1"/>
          </p:cNvSpPr>
          <p:nvPr>
            <p:ph idx="1"/>
          </p:nvPr>
        </p:nvSpPr>
        <p:spPr>
          <a:xfrm>
            <a:off x="838200" y="1825625"/>
            <a:ext cx="4957119" cy="4351338"/>
          </a:xfrm>
        </p:spPr>
        <p:txBody>
          <a:bodyPr>
            <a:normAutofit fontScale="85000" lnSpcReduction="10000"/>
          </a:bodyPr>
          <a:lstStyle/>
          <a:p>
            <a:pPr marL="0" indent="0">
              <a:buNone/>
            </a:pPr>
            <a:r>
              <a:rPr lang="en-GB" dirty="0" smtClean="0"/>
              <a:t>Not long after it was built, the settlement at Must Farm burnt down. </a:t>
            </a:r>
          </a:p>
          <a:p>
            <a:pPr marL="0" indent="0">
              <a:buNone/>
            </a:pPr>
            <a:r>
              <a:rPr lang="en-GB" dirty="0" smtClean="0"/>
              <a:t>The fire must have spread very quickly because the people didn’t have time to collect their possessions (this is good news for archaeologists because so much was left behind).</a:t>
            </a:r>
          </a:p>
          <a:p>
            <a:pPr marL="0" indent="0">
              <a:buNone/>
            </a:pPr>
            <a:r>
              <a:rPr lang="en-GB" dirty="0" smtClean="0"/>
              <a:t>No bodies have been found at the site, so the people who lived there all managed to get to safety.</a:t>
            </a:r>
          </a:p>
          <a:p>
            <a:pPr marL="0" indent="0">
              <a:buNone/>
            </a:pPr>
            <a:r>
              <a:rPr lang="en-GB" dirty="0" smtClean="0"/>
              <a:t>We don’t know if the fire was an accident or deliberate.</a:t>
            </a:r>
            <a:endParaRPr lang="en-GB"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9339" y="2060497"/>
            <a:ext cx="6017772" cy="3881593"/>
          </a:xfrm>
          <a:prstGeom prst="rect">
            <a:avLst/>
          </a:prstGeom>
        </p:spPr>
      </p:pic>
    </p:spTree>
    <p:extLst>
      <p:ext uri="{BB962C8B-B14F-4D97-AF65-F5344CB8AC3E}">
        <p14:creationId xmlns:p14="http://schemas.microsoft.com/office/powerpoint/2010/main" val="2361638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village on stilts</a:t>
            </a:r>
            <a:endParaRPr lang="en-GB" dirty="0"/>
          </a:p>
        </p:txBody>
      </p:sp>
      <p:sp>
        <p:nvSpPr>
          <p:cNvPr id="3" name="Content Placeholder 2"/>
          <p:cNvSpPr>
            <a:spLocks noGrp="1"/>
          </p:cNvSpPr>
          <p:nvPr>
            <p:ph idx="1"/>
          </p:nvPr>
        </p:nvSpPr>
        <p:spPr>
          <a:xfrm>
            <a:off x="838200" y="1825625"/>
            <a:ext cx="5846805" cy="4351338"/>
          </a:xfrm>
        </p:spPr>
        <p:txBody>
          <a:bodyPr/>
          <a:lstStyle/>
          <a:p>
            <a:pPr marL="0" indent="0">
              <a:buNone/>
            </a:pPr>
            <a:r>
              <a:rPr lang="en-GB" dirty="0" smtClean="0"/>
              <a:t>We know that the settlement was built on stilts over a lake.</a:t>
            </a:r>
          </a:p>
          <a:p>
            <a:pPr marL="0" indent="0">
              <a:buNone/>
            </a:pPr>
            <a:r>
              <a:rPr lang="en-GB" dirty="0" smtClean="0"/>
              <a:t>When the fire started, all the villagers’ things fell into the lake below and were lost. </a:t>
            </a:r>
          </a:p>
          <a:p>
            <a:pPr marL="0" indent="0">
              <a:buNone/>
            </a:pPr>
            <a:r>
              <a:rPr lang="en-GB" dirty="0" smtClean="0"/>
              <a:t>They were buried in the soft mud at the bottom of the lake – this helped preserve them for thousands of years. </a:t>
            </a:r>
            <a:endParaRPr lang="en-GB" dirty="0"/>
          </a:p>
        </p:txBody>
      </p:sp>
      <p:pic>
        <p:nvPicPr>
          <p:cNvPr id="4" name="Picture 4" descr="Wild, local meat and fish; international accessories; the lates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4930" y="2520778"/>
            <a:ext cx="4332269" cy="4015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981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 evidence to draw a reconstruction drawing.</a:t>
            </a:r>
            <a:endParaRPr lang="en-GB" dirty="0"/>
          </a:p>
        </p:txBody>
      </p:sp>
      <p:sp>
        <p:nvSpPr>
          <p:cNvPr id="3" name="Content Placeholder 2"/>
          <p:cNvSpPr>
            <a:spLocks noGrp="1"/>
          </p:cNvSpPr>
          <p:nvPr>
            <p:ph idx="1"/>
          </p:nvPr>
        </p:nvSpPr>
        <p:spPr>
          <a:xfrm>
            <a:off x="838200" y="1825625"/>
            <a:ext cx="8824784" cy="4351338"/>
          </a:xfrm>
        </p:spPr>
        <p:txBody>
          <a:bodyPr>
            <a:normAutofit fontScale="92500"/>
          </a:bodyPr>
          <a:lstStyle/>
          <a:p>
            <a:pPr marL="0" indent="0">
              <a:buNone/>
            </a:pPr>
            <a:r>
              <a:rPr lang="en-GB" dirty="0" smtClean="0"/>
              <a:t>Archaeologists </a:t>
            </a:r>
            <a:r>
              <a:rPr lang="en-GB" dirty="0"/>
              <a:t>create reconstruction drawings of sites and landscapes to help people understand what the results of their excavations mean. It can be hard to decode archaeological sites, so they interpret the evidence to create a drawing of what it might have looked like</a:t>
            </a:r>
            <a:r>
              <a:rPr lang="en-GB" dirty="0" smtClean="0"/>
              <a:t>.</a:t>
            </a:r>
          </a:p>
          <a:p>
            <a:pPr marL="0" indent="0">
              <a:buNone/>
            </a:pPr>
            <a:endParaRPr lang="en-GB" dirty="0"/>
          </a:p>
          <a:p>
            <a:pPr marL="0" indent="0">
              <a:buNone/>
            </a:pPr>
            <a:r>
              <a:rPr lang="en-GB" dirty="0"/>
              <a:t>Looking at evidence from elements of the houses at Must Farm it’s possible to make ‘educated guesses’ as to what the houses originally looked like by looking at where the supporting posts were and what the walls and roof would have been made from. These ‘educated guesses’ are often called ‘interpretations</a:t>
            </a:r>
            <a:r>
              <a:rPr lang="en-GB" dirty="0" smtClean="0"/>
              <a:t>’.</a:t>
            </a:r>
            <a:endParaRPr lang="en-GB"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2616" y="4926635"/>
            <a:ext cx="2376616" cy="1250328"/>
          </a:xfrm>
          <a:prstGeom prst="rect">
            <a:avLst/>
          </a:prstGeom>
        </p:spPr>
      </p:pic>
    </p:spTree>
    <p:extLst>
      <p:ext uri="{BB962C8B-B14F-4D97-AF65-F5344CB8AC3E}">
        <p14:creationId xmlns:p14="http://schemas.microsoft.com/office/powerpoint/2010/main" val="2548864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42703"/>
            <a:ext cx="10515600" cy="1581665"/>
          </a:xfrm>
        </p:spPr>
        <p:txBody>
          <a:bodyPr>
            <a:normAutofit fontScale="85000" lnSpcReduction="20000"/>
          </a:bodyPr>
          <a:lstStyle/>
          <a:p>
            <a:pPr marL="0" indent="0">
              <a:buNone/>
            </a:pPr>
            <a:r>
              <a:rPr lang="en-GB" dirty="0"/>
              <a:t>Some parts of this drawing are based on evidence but other parts are based on decisions made by the person drawing </a:t>
            </a:r>
            <a:r>
              <a:rPr lang="en-GB" dirty="0" smtClean="0"/>
              <a:t>it. For </a:t>
            </a:r>
            <a:r>
              <a:rPr lang="en-GB" dirty="0"/>
              <a:t>example they have chosen to make the sky blue and have the </a:t>
            </a:r>
            <a:r>
              <a:rPr lang="en-GB" dirty="0" smtClean="0"/>
              <a:t>smoke </a:t>
            </a:r>
            <a:r>
              <a:rPr lang="en-GB" dirty="0"/>
              <a:t>going straight up, making it a sunny day with no wind. </a:t>
            </a:r>
            <a:endParaRPr lang="en-GB" dirty="0" smtClean="0"/>
          </a:p>
          <a:p>
            <a:pPr marL="0" indent="0">
              <a:buNone/>
            </a:pPr>
            <a:r>
              <a:rPr lang="en-GB" dirty="0" smtClean="0"/>
              <a:t>Other elements of the picture are based on evidence.</a:t>
            </a:r>
            <a:endParaRPr lang="en-GB" dirty="0"/>
          </a:p>
          <a:p>
            <a:pPr marL="0" indent="0">
              <a:buNone/>
            </a:pPr>
            <a:endParaRPr lang="en-GB"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3285" y="455802"/>
            <a:ext cx="6125430" cy="4486901"/>
          </a:xfrm>
          <a:prstGeom prst="rect">
            <a:avLst/>
          </a:prstGeom>
        </p:spPr>
      </p:pic>
    </p:spTree>
    <p:extLst>
      <p:ext uri="{BB962C8B-B14F-4D97-AF65-F5344CB8AC3E}">
        <p14:creationId xmlns:p14="http://schemas.microsoft.com/office/powerpoint/2010/main" val="2334412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TASK: Use the evidence to draw a reconstruction drawing of the OUTSIDE of a roundhouse.</a:t>
            </a:r>
            <a:endParaRPr lang="en-GB"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720" y="1843425"/>
            <a:ext cx="2920886" cy="2834615"/>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8229" y="1843824"/>
            <a:ext cx="4614439" cy="2834216"/>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0303" y="1843424"/>
            <a:ext cx="3471202" cy="2834615"/>
          </a:xfrm>
          <a:prstGeom prst="rect">
            <a:avLst/>
          </a:prstGeom>
        </p:spPr>
      </p:pic>
      <p:sp>
        <p:nvSpPr>
          <p:cNvPr id="7" name="TextBox 6"/>
          <p:cNvSpPr txBox="1"/>
          <p:nvPr/>
        </p:nvSpPr>
        <p:spPr>
          <a:xfrm>
            <a:off x="3908229" y="5004486"/>
            <a:ext cx="4444939" cy="923330"/>
          </a:xfrm>
          <a:prstGeom prst="rect">
            <a:avLst/>
          </a:prstGeom>
          <a:noFill/>
        </p:spPr>
        <p:txBody>
          <a:bodyPr wrap="square" rtlCol="0">
            <a:spAutoFit/>
          </a:bodyPr>
          <a:lstStyle/>
          <a:p>
            <a:r>
              <a:rPr lang="en-GB" dirty="0" smtClean="0"/>
              <a:t>This is called wattle. There was no clay on the sticks, so we don’t think they also used daub. The outside was probably just woven sticks.</a:t>
            </a:r>
            <a:endParaRPr lang="en-GB" dirty="0"/>
          </a:p>
        </p:txBody>
      </p:sp>
      <p:sp>
        <p:nvSpPr>
          <p:cNvPr id="8" name="TextBox 7"/>
          <p:cNvSpPr txBox="1"/>
          <p:nvPr/>
        </p:nvSpPr>
        <p:spPr>
          <a:xfrm>
            <a:off x="563721" y="5004486"/>
            <a:ext cx="2920886" cy="1200329"/>
          </a:xfrm>
          <a:prstGeom prst="rect">
            <a:avLst/>
          </a:prstGeom>
          <a:noFill/>
        </p:spPr>
        <p:txBody>
          <a:bodyPr wrap="square" rtlCol="0">
            <a:spAutoFit/>
          </a:bodyPr>
          <a:lstStyle/>
          <a:p>
            <a:r>
              <a:rPr lang="en-GB" dirty="0" smtClean="0"/>
              <a:t>The posts still in the ground made a circle (they have been highlighted blue and green here).</a:t>
            </a:r>
            <a:endParaRPr lang="en-GB" dirty="0"/>
          </a:p>
        </p:txBody>
      </p:sp>
      <p:sp>
        <p:nvSpPr>
          <p:cNvPr id="9" name="TextBox 8"/>
          <p:cNvSpPr txBox="1"/>
          <p:nvPr/>
        </p:nvSpPr>
        <p:spPr>
          <a:xfrm>
            <a:off x="8657968" y="5080686"/>
            <a:ext cx="3286897" cy="923330"/>
          </a:xfrm>
          <a:prstGeom prst="rect">
            <a:avLst/>
          </a:prstGeom>
          <a:noFill/>
        </p:spPr>
        <p:txBody>
          <a:bodyPr wrap="square" rtlCol="0">
            <a:spAutoFit/>
          </a:bodyPr>
          <a:lstStyle/>
          <a:p>
            <a:r>
              <a:rPr lang="en-GB" dirty="0" smtClean="0"/>
              <a:t>The posts had been driven far into the ground, so they were able to support a very heavy load</a:t>
            </a:r>
            <a:endParaRPr lang="en-GB" dirty="0"/>
          </a:p>
        </p:txBody>
      </p:sp>
    </p:spTree>
    <p:extLst>
      <p:ext uri="{BB962C8B-B14F-4D97-AF65-F5344CB8AC3E}">
        <p14:creationId xmlns:p14="http://schemas.microsoft.com/office/powerpoint/2010/main" val="3967691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2088"/>
          </a:xfrm>
        </p:spPr>
        <p:txBody>
          <a:bodyPr/>
          <a:lstStyle/>
          <a:p>
            <a:r>
              <a:rPr lang="en-GB" dirty="0" smtClean="0"/>
              <a:t>Evidence for the type of roof</a:t>
            </a:r>
            <a:endParaRPr lang="en-GB"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2918254" cy="2621025"/>
          </a:xfr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9290" y="1939551"/>
            <a:ext cx="3709385" cy="2372162"/>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1511" y="1929312"/>
            <a:ext cx="3578865" cy="2143776"/>
          </a:xfrm>
          <a:prstGeom prst="rect">
            <a:avLst/>
          </a:prstGeom>
        </p:spPr>
      </p:pic>
      <p:sp>
        <p:nvSpPr>
          <p:cNvPr id="7" name="TextBox 6"/>
          <p:cNvSpPr txBox="1"/>
          <p:nvPr/>
        </p:nvSpPr>
        <p:spPr>
          <a:xfrm>
            <a:off x="3908229" y="5004486"/>
            <a:ext cx="4444939" cy="923330"/>
          </a:xfrm>
          <a:prstGeom prst="rect">
            <a:avLst/>
          </a:prstGeom>
          <a:noFill/>
        </p:spPr>
        <p:txBody>
          <a:bodyPr wrap="square" rtlCol="0">
            <a:spAutoFit/>
          </a:bodyPr>
          <a:lstStyle/>
          <a:p>
            <a:r>
              <a:rPr lang="en-GB" dirty="0" smtClean="0"/>
              <a:t>The archaeologists carefully recorded every piece of wood. Then they colour coded this map to show what they had found.</a:t>
            </a:r>
            <a:endParaRPr lang="en-GB" dirty="0"/>
          </a:p>
        </p:txBody>
      </p:sp>
      <p:sp>
        <p:nvSpPr>
          <p:cNvPr id="8" name="TextBox 7"/>
          <p:cNvSpPr txBox="1"/>
          <p:nvPr/>
        </p:nvSpPr>
        <p:spPr>
          <a:xfrm>
            <a:off x="682543" y="4665188"/>
            <a:ext cx="2920886" cy="1754326"/>
          </a:xfrm>
          <a:prstGeom prst="rect">
            <a:avLst/>
          </a:prstGeom>
          <a:noFill/>
        </p:spPr>
        <p:txBody>
          <a:bodyPr wrap="square" rtlCol="0">
            <a:spAutoFit/>
          </a:bodyPr>
          <a:lstStyle/>
          <a:p>
            <a:r>
              <a:rPr lang="en-GB" dirty="0" smtClean="0"/>
              <a:t>Rafters are long poles that go fro the wall to the centre of the house for the roof. They made a cone shape. The bottom of the rafters hung out over the walls.</a:t>
            </a:r>
            <a:endParaRPr lang="en-GB" dirty="0"/>
          </a:p>
        </p:txBody>
      </p:sp>
      <p:sp>
        <p:nvSpPr>
          <p:cNvPr id="9" name="TextBox 8"/>
          <p:cNvSpPr txBox="1"/>
          <p:nvPr/>
        </p:nvSpPr>
        <p:spPr>
          <a:xfrm>
            <a:off x="8657968" y="5080686"/>
            <a:ext cx="3286897" cy="1477328"/>
          </a:xfrm>
          <a:prstGeom prst="rect">
            <a:avLst/>
          </a:prstGeom>
          <a:noFill/>
        </p:spPr>
        <p:txBody>
          <a:bodyPr wrap="square" rtlCol="0">
            <a:spAutoFit/>
          </a:bodyPr>
          <a:lstStyle/>
          <a:p>
            <a:r>
              <a:rPr lang="en-GB" dirty="0" smtClean="0"/>
              <a:t>The archaeologists found evidence of thatching reeds, grass and clay. They think the grass was on the roof and held there with clay.</a:t>
            </a:r>
            <a:endParaRPr lang="en-GB" dirty="0"/>
          </a:p>
        </p:txBody>
      </p:sp>
    </p:spTree>
    <p:extLst>
      <p:ext uri="{BB962C8B-B14F-4D97-AF65-F5344CB8AC3E}">
        <p14:creationId xmlns:p14="http://schemas.microsoft.com/office/powerpoint/2010/main" val="42107607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3649</TotalTime>
  <Words>1122</Words>
  <Application>Microsoft Office PowerPoint</Application>
  <PresentationFormat>Widescreen</PresentationFormat>
  <Paragraphs>62</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A time of great change: from the Stone Age to the Iron Age</vt:lpstr>
      <vt:lpstr>WEEK 9 Key Question: What happened at Must Farm?</vt:lpstr>
      <vt:lpstr>Where is Must Farm?</vt:lpstr>
      <vt:lpstr>A devastating fire</vt:lpstr>
      <vt:lpstr>A village on stilts</vt:lpstr>
      <vt:lpstr>Use evidence to draw a reconstruction drawing.</vt:lpstr>
      <vt:lpstr>PowerPoint Presentation</vt:lpstr>
      <vt:lpstr>TASK: Use the evidence to draw a reconstruction drawing of the OUTSIDE of a roundhouse.</vt:lpstr>
      <vt:lpstr>Evidence for the type of roof</vt:lpstr>
      <vt:lpstr>Evidence of other details to add</vt:lpstr>
      <vt:lpstr>Evidence for the setting</vt:lpstr>
      <vt:lpstr>Now draw your reconstruction drawing</vt:lpstr>
      <vt:lpstr>TASK: Use the evidence to draw a reconstruction drawing of the INSIDE of a roundhouse.</vt:lpstr>
      <vt:lpstr>Evidence of food and cooking</vt:lpstr>
      <vt:lpstr>A pattern of finds</vt:lpstr>
      <vt:lpstr>Other evidence</vt:lpstr>
      <vt:lpstr>Now draw your reconstruction drawing.</vt:lpstr>
      <vt:lpstr>ANSWERS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time of great change: from the Stone Age to the Iron Age</dc:title>
  <dc:creator>Jeremy Leicester</dc:creator>
  <cp:lastModifiedBy>Kate Buckenham</cp:lastModifiedBy>
  <cp:revision>65</cp:revision>
  <cp:lastPrinted>2020-06-09T11:24:52Z</cp:lastPrinted>
  <dcterms:created xsi:type="dcterms:W3CDTF">2020-04-18T12:50:32Z</dcterms:created>
  <dcterms:modified xsi:type="dcterms:W3CDTF">2020-06-24T13:28:41Z</dcterms:modified>
</cp:coreProperties>
</file>