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1" r:id="rId2"/>
    <p:sldId id="272" r:id="rId3"/>
    <p:sldId id="273" r:id="rId4"/>
    <p:sldId id="274" r:id="rId5"/>
    <p:sldId id="275" r:id="rId6"/>
    <p:sldId id="276" r:id="rId7"/>
    <p:sldId id="277" r:id="rId8"/>
    <p:sldId id="282" r:id="rId9"/>
    <p:sldId id="283" r:id="rId10"/>
    <p:sldId id="289" r:id="rId11"/>
    <p:sldId id="280" r:id="rId12"/>
    <p:sldId id="279" r:id="rId13"/>
    <p:sldId id="281"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58" autoAdjust="0"/>
    <p:restoredTop sz="91562" autoAdjust="0"/>
  </p:normalViewPr>
  <p:slideViewPr>
    <p:cSldViewPr>
      <p:cViewPr>
        <p:scale>
          <a:sx n="74" d="100"/>
          <a:sy n="74" d="100"/>
        </p:scale>
        <p:origin x="-142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A9C1B-B0E4-433E-992E-395173A06372}" type="datetimeFigureOut">
              <a:rPr lang="en-GB" smtClean="0"/>
              <a:t>22/06/2020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8186C-7DFD-4E61-835C-4230330A9659}" type="slidenum">
              <a:rPr lang="en-GB" smtClean="0"/>
              <a:t>‹#›</a:t>
            </a:fld>
            <a:endParaRPr lang="en-GB"/>
          </a:p>
        </p:txBody>
      </p:sp>
    </p:spTree>
    <p:extLst>
      <p:ext uri="{BB962C8B-B14F-4D97-AF65-F5344CB8AC3E}">
        <p14:creationId xmlns:p14="http://schemas.microsoft.com/office/powerpoint/2010/main" val="1594822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B8225A-4659-4F03-88F9-F17CF30D8627}"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881770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B8225A-4659-4F03-88F9-F17CF30D8627}"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393690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B8225A-4659-4F03-88F9-F17CF30D8627}"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158317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613F370-B59E-4773-B75D-D86BBF819651}" type="slidenum">
              <a:rPr lang="en-US" altLang="en-US"/>
              <a:pPr/>
              <a:t>‹#›</a:t>
            </a:fld>
            <a:endParaRPr lang="en-US" altLang="en-US"/>
          </a:p>
        </p:txBody>
      </p:sp>
    </p:spTree>
    <p:extLst>
      <p:ext uri="{BB962C8B-B14F-4D97-AF65-F5344CB8AC3E}">
        <p14:creationId xmlns:p14="http://schemas.microsoft.com/office/powerpoint/2010/main" val="410187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B8225A-4659-4F03-88F9-F17CF30D8627}"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56989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B8225A-4659-4F03-88F9-F17CF30D8627}"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386114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B8225A-4659-4F03-88F9-F17CF30D8627}"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222762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B8225A-4659-4F03-88F9-F17CF30D8627}"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235183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B8225A-4659-4F03-88F9-F17CF30D8627}"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365519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8225A-4659-4F03-88F9-F17CF30D8627}"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42326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B8225A-4659-4F03-88F9-F17CF30D8627}"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47320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B8225A-4659-4F03-88F9-F17CF30D8627}"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4A5985-F9AA-4036-8335-36B9C4F94400}" type="slidenum">
              <a:rPr lang="en-GB" smtClean="0"/>
              <a:t>‹#›</a:t>
            </a:fld>
            <a:endParaRPr lang="en-GB"/>
          </a:p>
        </p:txBody>
      </p:sp>
    </p:spTree>
    <p:extLst>
      <p:ext uri="{BB962C8B-B14F-4D97-AF65-F5344CB8AC3E}">
        <p14:creationId xmlns:p14="http://schemas.microsoft.com/office/powerpoint/2010/main" val="365986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8225A-4659-4F03-88F9-F17CF30D8627}" type="datetimeFigureOut">
              <a:rPr lang="en-GB" smtClean="0"/>
              <a:t>22/06/2020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A5985-F9AA-4036-8335-36B9C4F94400}" type="slidenum">
              <a:rPr lang="en-GB" smtClean="0"/>
              <a:t>‹#›</a:t>
            </a:fld>
            <a:endParaRPr lang="en-GB"/>
          </a:p>
        </p:txBody>
      </p:sp>
    </p:spTree>
    <p:extLst>
      <p:ext uri="{BB962C8B-B14F-4D97-AF65-F5344CB8AC3E}">
        <p14:creationId xmlns:p14="http://schemas.microsoft.com/office/powerpoint/2010/main" val="38339195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L.O. To analyse newspaper articles</a:t>
            </a:r>
          </a:p>
        </p:txBody>
      </p:sp>
      <p:sp>
        <p:nvSpPr>
          <p:cNvPr id="3" name="Content Placeholder 2"/>
          <p:cNvSpPr>
            <a:spLocks noGrp="1"/>
          </p:cNvSpPr>
          <p:nvPr>
            <p:ph idx="1"/>
          </p:nvPr>
        </p:nvSpPr>
        <p:spPr/>
        <p:txBody>
          <a:bodyPr/>
          <a:lstStyle/>
          <a:p>
            <a:r>
              <a:rPr lang="en-GB" dirty="0"/>
              <a:t>Steps to Success</a:t>
            </a:r>
          </a:p>
          <a:p>
            <a:r>
              <a:rPr lang="en-GB" dirty="0"/>
              <a:t>I can…</a:t>
            </a:r>
          </a:p>
          <a:p>
            <a:pPr marL="971550" lvl="1" indent="-514350">
              <a:buFont typeface="+mj-lt"/>
              <a:buAutoNum type="arabicPeriod"/>
            </a:pPr>
            <a:r>
              <a:rPr lang="en-GB" dirty="0"/>
              <a:t>Identify the key parts of a newspaper articles (e.g. Layout and structure)</a:t>
            </a:r>
          </a:p>
          <a:p>
            <a:pPr marL="971550" lvl="1" indent="-514350">
              <a:buFont typeface="+mj-lt"/>
              <a:buAutoNum type="arabicPeriod"/>
            </a:pPr>
            <a:r>
              <a:rPr lang="en-GB" dirty="0"/>
              <a:t>Identify language features (e.g. tense, punctuation and strategies)</a:t>
            </a:r>
          </a:p>
          <a:p>
            <a:pPr marL="457200" lvl="1" indent="0">
              <a:buNone/>
            </a:pPr>
            <a:r>
              <a:rPr lang="en-GB" dirty="0"/>
              <a:t>C.  Explore the use of grammar.</a:t>
            </a:r>
          </a:p>
        </p:txBody>
      </p:sp>
    </p:spTree>
    <p:extLst>
      <p:ext uri="{BB962C8B-B14F-4D97-AF65-F5344CB8AC3E}">
        <p14:creationId xmlns:p14="http://schemas.microsoft.com/office/powerpoint/2010/main" val="607550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8229600" cy="1143000"/>
          </a:xfrm>
        </p:spPr>
        <p:txBody>
          <a:bodyPr>
            <a:normAutofit fontScale="90000"/>
          </a:bodyPr>
          <a:lstStyle/>
          <a:p>
            <a:r>
              <a:rPr lang="en-GB" dirty="0"/>
              <a:t>In partners, choose a newspaper article and answer these questions:</a:t>
            </a:r>
          </a:p>
        </p:txBody>
      </p:sp>
      <p:sp>
        <p:nvSpPr>
          <p:cNvPr id="3" name="Content Placeholder 2"/>
          <p:cNvSpPr>
            <a:spLocks noGrp="1"/>
          </p:cNvSpPr>
          <p:nvPr>
            <p:ph idx="1"/>
          </p:nvPr>
        </p:nvSpPr>
        <p:spPr>
          <a:xfrm>
            <a:off x="70992" y="1664618"/>
            <a:ext cx="4536504" cy="5193382"/>
          </a:xfrm>
        </p:spPr>
        <p:txBody>
          <a:bodyPr>
            <a:normAutofit/>
          </a:bodyPr>
          <a:lstStyle/>
          <a:p>
            <a:r>
              <a:rPr lang="en-GB" sz="2800" u="sng" dirty="0"/>
              <a:t>Find the headline:</a:t>
            </a:r>
          </a:p>
          <a:p>
            <a:pPr lvl="1"/>
            <a:r>
              <a:rPr lang="en-GB" sz="2400" dirty="0"/>
              <a:t>What is the headline?</a:t>
            </a:r>
          </a:p>
          <a:p>
            <a:pPr lvl="1"/>
            <a:r>
              <a:rPr lang="en-GB" sz="2400" dirty="0"/>
              <a:t>How many words are in it?</a:t>
            </a:r>
          </a:p>
          <a:p>
            <a:pPr lvl="1"/>
            <a:r>
              <a:rPr lang="en-GB" sz="2400" dirty="0"/>
              <a:t>Who wrote this article?</a:t>
            </a:r>
          </a:p>
          <a:p>
            <a:r>
              <a:rPr lang="en-GB" sz="2800" u="sng" dirty="0"/>
              <a:t>Find the introduction:</a:t>
            </a:r>
          </a:p>
          <a:p>
            <a:pPr lvl="1"/>
            <a:r>
              <a:rPr lang="en-GB" sz="2400" dirty="0"/>
              <a:t>What/who is the article about?</a:t>
            </a:r>
          </a:p>
          <a:p>
            <a:pPr lvl="1"/>
            <a:r>
              <a:rPr lang="en-GB" sz="2400" dirty="0"/>
              <a:t>What happened?</a:t>
            </a:r>
          </a:p>
          <a:p>
            <a:pPr lvl="1"/>
            <a:r>
              <a:rPr lang="en-GB" sz="2400" dirty="0"/>
              <a:t>When did it happen?</a:t>
            </a:r>
          </a:p>
          <a:p>
            <a:pPr lvl="1"/>
            <a:r>
              <a:rPr lang="en-GB" sz="2400" dirty="0"/>
              <a:t>Where did it happen?</a:t>
            </a:r>
          </a:p>
          <a:p>
            <a:endParaRPr lang="en-GB" sz="2800" dirty="0"/>
          </a:p>
        </p:txBody>
      </p:sp>
      <p:sp>
        <p:nvSpPr>
          <p:cNvPr id="6" name="Content Placeholder 2"/>
          <p:cNvSpPr txBox="1">
            <a:spLocks/>
          </p:cNvSpPr>
          <p:nvPr/>
        </p:nvSpPr>
        <p:spPr>
          <a:xfrm>
            <a:off x="4607496" y="1484784"/>
            <a:ext cx="4536504" cy="51933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u="sng" dirty="0"/>
              <a:t>Find the main body:</a:t>
            </a:r>
          </a:p>
          <a:p>
            <a:pPr lvl="1"/>
            <a:r>
              <a:rPr lang="en-GB" sz="2400" dirty="0"/>
              <a:t>What else do you now know about this article? (Think </a:t>
            </a:r>
            <a:r>
              <a:rPr lang="en-GB" sz="2400" dirty="0" err="1"/>
              <a:t>Ws</a:t>
            </a:r>
            <a:r>
              <a:rPr lang="en-GB" sz="2400" dirty="0"/>
              <a:t>/H)</a:t>
            </a:r>
          </a:p>
          <a:p>
            <a:pPr lvl="1"/>
            <a:r>
              <a:rPr lang="en-GB" sz="2400" dirty="0"/>
              <a:t>Were there any quotes?</a:t>
            </a:r>
          </a:p>
          <a:p>
            <a:pPr lvl="1"/>
            <a:r>
              <a:rPr lang="en-GB" sz="2400" dirty="0"/>
              <a:t>What were the quotes?</a:t>
            </a:r>
          </a:p>
          <a:p>
            <a:r>
              <a:rPr lang="en-GB" u="sng" dirty="0"/>
              <a:t>Find any pictures:</a:t>
            </a:r>
          </a:p>
          <a:p>
            <a:pPr lvl="1"/>
            <a:r>
              <a:rPr lang="en-GB" sz="2400" dirty="0"/>
              <a:t>What is in the picture?</a:t>
            </a:r>
          </a:p>
          <a:p>
            <a:pPr lvl="1"/>
            <a:r>
              <a:rPr lang="en-GB" sz="2400" dirty="0"/>
              <a:t>What does the caption say?</a:t>
            </a:r>
          </a:p>
          <a:p>
            <a:pPr lvl="1"/>
            <a:r>
              <a:rPr lang="en-GB" sz="2400" dirty="0"/>
              <a:t>Are there any adverts?</a:t>
            </a:r>
          </a:p>
          <a:p>
            <a:pPr lvl="1"/>
            <a:endParaRPr lang="en-GB" sz="2400" dirty="0"/>
          </a:p>
        </p:txBody>
      </p:sp>
    </p:spTree>
    <p:extLst>
      <p:ext uri="{BB962C8B-B14F-4D97-AF65-F5344CB8AC3E}">
        <p14:creationId xmlns:p14="http://schemas.microsoft.com/office/powerpoint/2010/main" val="116638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endParaRPr lang="en-GB" dirty="0"/>
          </a:p>
        </p:txBody>
      </p:sp>
      <p:sp>
        <p:nvSpPr>
          <p:cNvPr id="3" name="Content Placeholder 2"/>
          <p:cNvSpPr>
            <a:spLocks noGrp="1"/>
          </p:cNvSpPr>
          <p:nvPr>
            <p:ph idx="1"/>
          </p:nvPr>
        </p:nvSpPr>
        <p:spPr>
          <a:xfrm>
            <a:off x="323528" y="980728"/>
            <a:ext cx="8579296" cy="5544616"/>
          </a:xfrm>
        </p:spPr>
        <p:txBody>
          <a:bodyPr>
            <a:normAutofit fontScale="92500" lnSpcReduction="10000"/>
          </a:bodyPr>
          <a:lstStyle/>
          <a:p>
            <a:r>
              <a:rPr lang="en-GB" dirty="0"/>
              <a:t>Have we achieved the LO and SC?</a:t>
            </a:r>
          </a:p>
          <a:p>
            <a:pPr algn="ctr">
              <a:buNone/>
            </a:pPr>
            <a:r>
              <a:rPr lang="en-GB" sz="2000" dirty="0">
                <a:solidFill>
                  <a:schemeClr val="tx1"/>
                </a:solidFill>
                <a:latin typeface="Comic Sans MS" pitchFamily="66" charset="0"/>
              </a:rPr>
              <a:t>LO</a:t>
            </a:r>
            <a:r>
              <a:rPr lang="en-GB" sz="2000" i="1" dirty="0">
                <a:solidFill>
                  <a:schemeClr val="tx1"/>
                </a:solidFill>
                <a:latin typeface="Comic Sans MS" pitchFamily="66" charset="0"/>
              </a:rPr>
              <a:t>: To analyse newspaper articles.</a:t>
            </a:r>
          </a:p>
          <a:p>
            <a:pPr algn="ctr">
              <a:buNone/>
            </a:pPr>
            <a:r>
              <a:rPr lang="en-GB" sz="2000" u="sng" dirty="0">
                <a:solidFill>
                  <a:schemeClr val="tx1"/>
                </a:solidFill>
                <a:latin typeface="Comic Sans MS" pitchFamily="66" charset="0"/>
              </a:rPr>
              <a:t>Success Criteria;</a:t>
            </a:r>
          </a:p>
          <a:p>
            <a:pPr marL="971550" lvl="1" indent="-514350">
              <a:buFont typeface="+mj-lt"/>
              <a:buAutoNum type="arabicPeriod"/>
            </a:pPr>
            <a:r>
              <a:rPr lang="en-GB" dirty="0"/>
              <a:t>Identify the key parts of a newspaper articles (e.g. Layout and structure)</a:t>
            </a:r>
          </a:p>
          <a:p>
            <a:pPr marL="971550" lvl="1" indent="-514350">
              <a:buFont typeface="+mj-lt"/>
              <a:buAutoNum type="arabicPeriod"/>
            </a:pPr>
            <a:r>
              <a:rPr lang="en-GB" dirty="0"/>
              <a:t>Identify language features (e.g. tense, punctuation and strategies)</a:t>
            </a:r>
          </a:p>
          <a:p>
            <a:pPr marL="457200" lvl="1" indent="0">
              <a:buNone/>
            </a:pPr>
            <a:r>
              <a:rPr lang="en-GB" dirty="0"/>
              <a:t>C.  Explore the use of grammar.</a:t>
            </a:r>
          </a:p>
          <a:p>
            <a:pPr algn="ctr"/>
            <a:endParaRPr lang="en-GB" sz="2000" u="sng" dirty="0">
              <a:latin typeface="Comic Sans MS" pitchFamily="66" charset="0"/>
            </a:endParaRPr>
          </a:p>
          <a:p>
            <a:pPr>
              <a:buNone/>
            </a:pPr>
            <a:r>
              <a:rPr lang="en-GB" sz="2000" u="sng" dirty="0">
                <a:latin typeface="Comic Sans MS" pitchFamily="66" charset="0"/>
              </a:rPr>
              <a:t>Questions </a:t>
            </a:r>
          </a:p>
          <a:p>
            <a:r>
              <a:rPr lang="en-GB" sz="2000" dirty="0">
                <a:solidFill>
                  <a:schemeClr val="tx1"/>
                </a:solidFill>
                <a:latin typeface="Comic Sans MS" pitchFamily="66" charset="0"/>
              </a:rPr>
              <a:t>What is a headline?</a:t>
            </a:r>
          </a:p>
          <a:p>
            <a:r>
              <a:rPr lang="en-GB" sz="2000" dirty="0">
                <a:latin typeface="Comic Sans MS" pitchFamily="66" charset="0"/>
              </a:rPr>
              <a:t>What are the 5 w’s  and 1 H? </a:t>
            </a:r>
          </a:p>
          <a:p>
            <a:r>
              <a:rPr lang="en-GB" sz="2000" dirty="0">
                <a:latin typeface="Comic Sans MS" pitchFamily="66" charset="0"/>
              </a:rPr>
              <a:t>Where will you find them in the Newspaper?</a:t>
            </a:r>
          </a:p>
          <a:p>
            <a:r>
              <a:rPr lang="en-GB" sz="2000" dirty="0">
                <a:solidFill>
                  <a:schemeClr val="tx1"/>
                </a:solidFill>
                <a:latin typeface="Comic Sans MS" pitchFamily="66" charset="0"/>
              </a:rPr>
              <a:t>What is a caption?</a:t>
            </a:r>
          </a:p>
          <a:p>
            <a:r>
              <a:rPr lang="en-GB" sz="2000" dirty="0">
                <a:latin typeface="Comic Sans MS" pitchFamily="66" charset="0"/>
              </a:rPr>
              <a:t>What is the purpose of a newspaper?</a:t>
            </a:r>
          </a:p>
          <a:p>
            <a:endParaRPr lang="en-GB" sz="2000" dirty="0">
              <a:solidFill>
                <a:schemeClr val="tx1"/>
              </a:solidFill>
              <a:latin typeface="Comic Sans MS" pitchFamily="66" charset="0"/>
            </a:endParaRPr>
          </a:p>
          <a:p>
            <a:pPr algn="ctr"/>
            <a:endParaRPr lang="en-GB" sz="2000" dirty="0"/>
          </a:p>
          <a:p>
            <a:pPr algn="ctr"/>
            <a:endParaRPr lang="en-GB" sz="2000" dirty="0"/>
          </a:p>
        </p:txBody>
      </p:sp>
      <p:sp>
        <p:nvSpPr>
          <p:cNvPr id="4" name="Rectangle 3"/>
          <p:cNvSpPr/>
          <p:nvPr/>
        </p:nvSpPr>
        <p:spPr>
          <a:xfrm>
            <a:off x="3347864" y="0"/>
            <a:ext cx="236295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Plenary</a:t>
            </a:r>
          </a:p>
        </p:txBody>
      </p:sp>
    </p:spTree>
    <p:extLst>
      <p:ext uri="{BB962C8B-B14F-4D97-AF65-F5344CB8AC3E}">
        <p14:creationId xmlns:p14="http://schemas.microsoft.com/office/powerpoint/2010/main" val="372850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L.O. To analyse newspaper articles</a:t>
            </a:r>
          </a:p>
        </p:txBody>
      </p:sp>
      <p:sp>
        <p:nvSpPr>
          <p:cNvPr id="3" name="Content Placeholder 2"/>
          <p:cNvSpPr>
            <a:spLocks noGrp="1"/>
          </p:cNvSpPr>
          <p:nvPr>
            <p:ph idx="1"/>
          </p:nvPr>
        </p:nvSpPr>
        <p:spPr/>
        <p:txBody>
          <a:bodyPr/>
          <a:lstStyle/>
          <a:p>
            <a:r>
              <a:rPr lang="en-GB" dirty="0"/>
              <a:t>Steps to Success:</a:t>
            </a:r>
          </a:p>
          <a:p>
            <a:pPr marL="0" indent="0">
              <a:buNone/>
            </a:pPr>
            <a:r>
              <a:rPr lang="en-GB" dirty="0"/>
              <a:t>I can…</a:t>
            </a:r>
          </a:p>
          <a:p>
            <a:pPr marL="971550" lvl="1" indent="-514350">
              <a:buFont typeface="+mj-lt"/>
              <a:buAutoNum type="arabicPeriod"/>
            </a:pPr>
            <a:r>
              <a:rPr lang="en-GB" dirty="0"/>
              <a:t>Identify the key parts of a newspaper articles (e.g. Layout and structure)</a:t>
            </a:r>
          </a:p>
          <a:p>
            <a:pPr marL="971550" lvl="1" indent="-514350">
              <a:buFont typeface="+mj-lt"/>
              <a:buAutoNum type="arabicPeriod"/>
            </a:pPr>
            <a:r>
              <a:rPr lang="en-GB" dirty="0"/>
              <a:t>Identify language features (e.g. tense, punctuation and strategies)</a:t>
            </a:r>
          </a:p>
          <a:p>
            <a:pPr marL="457200" lvl="1" indent="0">
              <a:buNone/>
            </a:pPr>
            <a:r>
              <a:rPr lang="en-GB" dirty="0"/>
              <a:t>C.  Explore the use of grammar.</a:t>
            </a:r>
          </a:p>
        </p:txBody>
      </p:sp>
    </p:spTree>
    <p:extLst>
      <p:ext uri="{BB962C8B-B14F-4D97-AF65-F5344CB8AC3E}">
        <p14:creationId xmlns:p14="http://schemas.microsoft.com/office/powerpoint/2010/main" val="95448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3">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endParaRPr lang="en-GB" dirty="0"/>
          </a:p>
        </p:txBody>
      </p:sp>
      <p:sp>
        <p:nvSpPr>
          <p:cNvPr id="3" name="Content Placeholder 2"/>
          <p:cNvSpPr>
            <a:spLocks noGrp="1"/>
          </p:cNvSpPr>
          <p:nvPr>
            <p:ph idx="1"/>
          </p:nvPr>
        </p:nvSpPr>
        <p:spPr>
          <a:xfrm>
            <a:off x="323528" y="980728"/>
            <a:ext cx="8579296" cy="5256584"/>
          </a:xfrm>
        </p:spPr>
        <p:txBody>
          <a:bodyPr>
            <a:normAutofit lnSpcReduction="10000"/>
          </a:bodyPr>
          <a:lstStyle/>
          <a:p>
            <a:pPr>
              <a:buNone/>
            </a:pPr>
            <a:r>
              <a:rPr lang="en-GB" u="sng" dirty="0">
                <a:latin typeface="Comic Sans MS" pitchFamily="66" charset="0"/>
              </a:rPr>
              <a:t>Questions </a:t>
            </a:r>
          </a:p>
          <a:p>
            <a:r>
              <a:rPr lang="en-GB" dirty="0">
                <a:latin typeface="Comic Sans MS" pitchFamily="66" charset="0"/>
              </a:rPr>
              <a:t>What is the purpose of a newspaper?</a:t>
            </a:r>
          </a:p>
          <a:p>
            <a:r>
              <a:rPr lang="en-GB" dirty="0">
                <a:solidFill>
                  <a:schemeClr val="tx1"/>
                </a:solidFill>
                <a:latin typeface="Comic Sans MS" pitchFamily="66" charset="0"/>
              </a:rPr>
              <a:t>How is it set out?</a:t>
            </a:r>
          </a:p>
          <a:p>
            <a:pPr lvl="1"/>
            <a:r>
              <a:rPr lang="en-GB" dirty="0">
                <a:latin typeface="Comic Sans MS" pitchFamily="66" charset="0"/>
              </a:rPr>
              <a:t>What comes first/last?</a:t>
            </a:r>
            <a:endParaRPr lang="en-GB" dirty="0">
              <a:solidFill>
                <a:schemeClr val="tx1"/>
              </a:solidFill>
              <a:latin typeface="Comic Sans MS" pitchFamily="66" charset="0"/>
            </a:endParaRPr>
          </a:p>
          <a:p>
            <a:r>
              <a:rPr lang="en-GB" dirty="0">
                <a:solidFill>
                  <a:schemeClr val="tx1"/>
                </a:solidFill>
                <a:latin typeface="Comic Sans MS" pitchFamily="66" charset="0"/>
              </a:rPr>
              <a:t>What is a headline?</a:t>
            </a:r>
          </a:p>
          <a:p>
            <a:pPr lvl="1"/>
            <a:r>
              <a:rPr lang="en-GB" sz="2400" dirty="0">
                <a:latin typeface="Comic Sans MS" pitchFamily="66" charset="0"/>
              </a:rPr>
              <a:t>What does it use?</a:t>
            </a:r>
          </a:p>
          <a:p>
            <a:pPr lvl="1"/>
            <a:r>
              <a:rPr lang="en-GB" sz="2400" dirty="0">
                <a:solidFill>
                  <a:schemeClr val="tx1"/>
                </a:solidFill>
                <a:latin typeface="Comic Sans MS" pitchFamily="66" charset="0"/>
              </a:rPr>
              <a:t>Think of an example,</a:t>
            </a:r>
          </a:p>
          <a:p>
            <a:r>
              <a:rPr lang="en-GB" dirty="0">
                <a:latin typeface="Comic Sans MS" pitchFamily="66" charset="0"/>
              </a:rPr>
              <a:t>What are the 5 w’s  and 1 H? </a:t>
            </a:r>
          </a:p>
          <a:p>
            <a:pPr lvl="1"/>
            <a:r>
              <a:rPr lang="en-GB" sz="2400" dirty="0">
                <a:latin typeface="Comic Sans MS" pitchFamily="66" charset="0"/>
              </a:rPr>
              <a:t>Where will you find them in the Newspaper?</a:t>
            </a:r>
          </a:p>
          <a:p>
            <a:r>
              <a:rPr lang="en-GB" dirty="0">
                <a:solidFill>
                  <a:schemeClr val="tx1"/>
                </a:solidFill>
                <a:latin typeface="Comic Sans MS" pitchFamily="66" charset="0"/>
              </a:rPr>
              <a:t>What is a caption?</a:t>
            </a:r>
          </a:p>
          <a:p>
            <a:pPr algn="ctr"/>
            <a:endParaRPr lang="en-GB" sz="2000" dirty="0"/>
          </a:p>
          <a:p>
            <a:pPr algn="ctr"/>
            <a:endParaRPr lang="en-GB" sz="2000" dirty="0"/>
          </a:p>
        </p:txBody>
      </p:sp>
    </p:spTree>
    <p:extLst>
      <p:ext uri="{BB962C8B-B14F-4D97-AF65-F5344CB8AC3E}">
        <p14:creationId xmlns:p14="http://schemas.microsoft.com/office/powerpoint/2010/main" val="535249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8229600" cy="1143000"/>
          </a:xfrm>
        </p:spPr>
        <p:txBody>
          <a:bodyPr/>
          <a:lstStyle/>
          <a:p>
            <a:r>
              <a:rPr lang="en-GB" dirty="0"/>
              <a:t>Language analysis</a:t>
            </a:r>
          </a:p>
        </p:txBody>
      </p:sp>
      <p:sp>
        <p:nvSpPr>
          <p:cNvPr id="3" name="Content Placeholder 2"/>
          <p:cNvSpPr>
            <a:spLocks noGrp="1"/>
          </p:cNvSpPr>
          <p:nvPr>
            <p:ph idx="1"/>
          </p:nvPr>
        </p:nvSpPr>
        <p:spPr>
          <a:xfrm>
            <a:off x="457200" y="1412776"/>
            <a:ext cx="8229600" cy="5184576"/>
          </a:xfrm>
        </p:spPr>
        <p:txBody>
          <a:bodyPr/>
          <a:lstStyle/>
          <a:p>
            <a:r>
              <a:rPr lang="en-GB" dirty="0"/>
              <a:t>What tense is most of the newspaper in?</a:t>
            </a:r>
          </a:p>
          <a:p>
            <a:r>
              <a:rPr lang="en-GB" dirty="0"/>
              <a:t>Does it use lots of complicated words and sentences?</a:t>
            </a:r>
          </a:p>
          <a:p>
            <a:r>
              <a:rPr lang="en-GB" dirty="0"/>
              <a:t>Does it use shortened synonyms?</a:t>
            </a:r>
          </a:p>
          <a:p>
            <a:r>
              <a:rPr lang="en-GB" dirty="0"/>
              <a:t>Does it use facts?</a:t>
            </a:r>
          </a:p>
          <a:p>
            <a:r>
              <a:rPr lang="en-GB" dirty="0"/>
              <a:t>Does it use opinions?</a:t>
            </a:r>
          </a:p>
          <a:p>
            <a:r>
              <a:rPr lang="en-GB" dirty="0"/>
              <a:t>Does it use rhetorical questions?</a:t>
            </a:r>
          </a:p>
          <a:p>
            <a:r>
              <a:rPr lang="en-GB" dirty="0"/>
              <a:t>What type of punctuation does it use?</a:t>
            </a:r>
          </a:p>
        </p:txBody>
      </p:sp>
    </p:spTree>
    <p:extLst>
      <p:ext uri="{BB962C8B-B14F-4D97-AF65-F5344CB8AC3E}">
        <p14:creationId xmlns:p14="http://schemas.microsoft.com/office/powerpoint/2010/main" val="2489041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Using your newspapers, talk to your partner about these questions:</a:t>
            </a:r>
          </a:p>
        </p:txBody>
      </p:sp>
      <p:sp>
        <p:nvSpPr>
          <p:cNvPr id="3" name="Content Placeholder 2"/>
          <p:cNvSpPr>
            <a:spLocks noGrp="1"/>
          </p:cNvSpPr>
          <p:nvPr>
            <p:ph idx="1"/>
          </p:nvPr>
        </p:nvSpPr>
        <p:spPr>
          <a:xfrm>
            <a:off x="467544" y="2060848"/>
            <a:ext cx="8229600" cy="4525963"/>
          </a:xfrm>
        </p:spPr>
        <p:txBody>
          <a:bodyPr/>
          <a:lstStyle/>
          <a:p>
            <a:r>
              <a:rPr lang="en-GB" dirty="0"/>
              <a:t>What is the purpose of a newspaper?</a:t>
            </a:r>
          </a:p>
          <a:p>
            <a:r>
              <a:rPr lang="en-GB" dirty="0"/>
              <a:t>How is a newspaper set out?</a:t>
            </a:r>
          </a:p>
          <a:p>
            <a:r>
              <a:rPr lang="en-GB" dirty="0"/>
              <a:t>What is the structure? (paragraphs?)</a:t>
            </a:r>
          </a:p>
          <a:p>
            <a:r>
              <a:rPr lang="en-GB" dirty="0"/>
              <a:t>What questions is it answering?</a:t>
            </a:r>
          </a:p>
          <a:p>
            <a:endParaRPr lang="en-GB" dirty="0"/>
          </a:p>
          <a:p>
            <a:r>
              <a:rPr lang="en-GB" dirty="0"/>
              <a:t>What punctuation can you see?</a:t>
            </a:r>
          </a:p>
          <a:p>
            <a:r>
              <a:rPr lang="en-GB" dirty="0"/>
              <a:t>Is there anything else you have noticed?</a:t>
            </a:r>
          </a:p>
          <a:p>
            <a:endParaRPr lang="en-GB" dirty="0"/>
          </a:p>
        </p:txBody>
      </p:sp>
    </p:spTree>
    <p:extLst>
      <p:ext uri="{BB962C8B-B14F-4D97-AF65-F5344CB8AC3E}">
        <p14:creationId xmlns:p14="http://schemas.microsoft.com/office/powerpoint/2010/main" val="2311902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8064" y="0"/>
            <a:ext cx="3545936" cy="1426170"/>
          </a:xfrm>
        </p:spPr>
        <p:txBody>
          <a:bodyPr>
            <a:normAutofit fontScale="90000"/>
          </a:bodyPr>
          <a:lstStyle/>
          <a:p>
            <a:r>
              <a:rPr lang="en-GB" b="1" u="sng" dirty="0"/>
              <a:t>Layout of a newspaper</a:t>
            </a:r>
          </a:p>
        </p:txBody>
      </p:sp>
      <p:pic>
        <p:nvPicPr>
          <p:cNvPr id="1026" name="Picture 2" descr="http://archive.badsey.net/sites/default/files/archive_images/25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38"/>
            <a:ext cx="559806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1691680" y="2655913"/>
            <a:ext cx="1368152" cy="69954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0" y="2708920"/>
            <a:ext cx="1872208" cy="412854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872208" y="2708920"/>
            <a:ext cx="1907704" cy="412854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775382" y="2708920"/>
            <a:ext cx="1907704" cy="412854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p:cNvSpPr txBox="1">
            <a:spLocks/>
          </p:cNvSpPr>
          <p:nvPr/>
        </p:nvSpPr>
        <p:spPr>
          <a:xfrm>
            <a:off x="5751360" y="3347021"/>
            <a:ext cx="3545936" cy="142617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Columns</a:t>
            </a:r>
          </a:p>
        </p:txBody>
      </p:sp>
      <p:sp>
        <p:nvSpPr>
          <p:cNvPr id="10" name="Title 1"/>
          <p:cNvSpPr txBox="1">
            <a:spLocks/>
          </p:cNvSpPr>
          <p:nvPr/>
        </p:nvSpPr>
        <p:spPr>
          <a:xfrm>
            <a:off x="5616320" y="3259486"/>
            <a:ext cx="3545936" cy="2038646"/>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Who has written it (the journalist)</a:t>
            </a:r>
          </a:p>
        </p:txBody>
      </p:sp>
      <p:sp>
        <p:nvSpPr>
          <p:cNvPr id="11" name="Rectangle 10"/>
          <p:cNvSpPr/>
          <p:nvPr/>
        </p:nvSpPr>
        <p:spPr>
          <a:xfrm>
            <a:off x="0" y="0"/>
            <a:ext cx="5436096" cy="270892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le 1"/>
          <p:cNvSpPr txBox="1">
            <a:spLocks/>
          </p:cNvSpPr>
          <p:nvPr/>
        </p:nvSpPr>
        <p:spPr>
          <a:xfrm>
            <a:off x="5652120" y="3334570"/>
            <a:ext cx="3545936" cy="203864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Headline</a:t>
            </a:r>
          </a:p>
        </p:txBody>
      </p:sp>
      <p:sp>
        <p:nvSpPr>
          <p:cNvPr id="13" name="Rectangle 12"/>
          <p:cNvSpPr/>
          <p:nvPr/>
        </p:nvSpPr>
        <p:spPr>
          <a:xfrm>
            <a:off x="3718030" y="5877272"/>
            <a:ext cx="1968065" cy="9807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itle 1"/>
          <p:cNvSpPr txBox="1">
            <a:spLocks/>
          </p:cNvSpPr>
          <p:nvPr/>
        </p:nvSpPr>
        <p:spPr>
          <a:xfrm>
            <a:off x="5652120" y="3328245"/>
            <a:ext cx="3545936" cy="203864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Contact information</a:t>
            </a:r>
          </a:p>
        </p:txBody>
      </p:sp>
    </p:spTree>
    <p:extLst>
      <p:ext uri="{BB962C8B-B14F-4D97-AF65-F5344CB8AC3E}">
        <p14:creationId xmlns:p14="http://schemas.microsoft.com/office/powerpoint/2010/main" val="319082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xit" presetSubtype="0" fill="hold" grpId="2"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0"/>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4"/>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7" grpId="0" animBg="1"/>
      <p:bldP spid="7" grpId="1" animBg="1"/>
      <p:bldP spid="8" grpId="0" animBg="1"/>
      <p:bldP spid="8" grpId="1" animBg="1"/>
      <p:bldP spid="9" grpId="0"/>
      <p:bldP spid="9" grpId="2"/>
      <p:bldP spid="10" grpId="0"/>
      <p:bldP spid="10" grpId="1"/>
      <p:bldP spid="11" grpId="0" animBg="1"/>
      <p:bldP spid="11" grpId="1" animBg="1"/>
      <p:bldP spid="12" grpId="0"/>
      <p:bldP spid="12" grpId="1"/>
      <p:bldP spid="13" grpId="0" animBg="1"/>
      <p:bldP spid="13" grpId="1" animBg="1"/>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8394"/>
            <a:ext cx="3250704" cy="1143000"/>
          </a:xfrm>
        </p:spPr>
        <p:txBody>
          <a:bodyPr/>
          <a:lstStyle/>
          <a:p>
            <a:r>
              <a:rPr lang="en-GB" b="1" u="sng" dirty="0"/>
              <a:t>Headlines</a:t>
            </a:r>
          </a:p>
        </p:txBody>
      </p:sp>
      <p:pic>
        <p:nvPicPr>
          <p:cNvPr id="4" name="Picture 2" descr="http://archive.badsey.net/sites/default/files/archive_images/2587.jpg"/>
          <p:cNvPicPr>
            <a:picLocks noChangeAspect="1" noChangeArrowheads="1"/>
          </p:cNvPicPr>
          <p:nvPr/>
        </p:nvPicPr>
        <p:blipFill rotWithShape="1">
          <a:blip r:embed="rId2">
            <a:extLst>
              <a:ext uri="{28A0092B-C50C-407E-A947-70E740481C1C}">
                <a14:useLocalDpi xmlns:a14="http://schemas.microsoft.com/office/drawing/2010/main" val="0"/>
              </a:ext>
            </a:extLst>
          </a:blip>
          <a:srcRect b="59423"/>
          <a:stretch/>
        </p:blipFill>
        <p:spPr bwMode="auto">
          <a:xfrm>
            <a:off x="3707904" y="0"/>
            <a:ext cx="5598064" cy="278278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251520" y="1436340"/>
            <a:ext cx="3177158" cy="16561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r>
              <a:rPr lang="en-GB" sz="3600" dirty="0"/>
              <a:t>Short and to the point</a:t>
            </a:r>
          </a:p>
        </p:txBody>
      </p:sp>
      <p:sp>
        <p:nvSpPr>
          <p:cNvPr id="7" name="Title 1"/>
          <p:cNvSpPr txBox="1">
            <a:spLocks/>
          </p:cNvSpPr>
          <p:nvPr/>
        </p:nvSpPr>
        <p:spPr>
          <a:xfrm>
            <a:off x="279376" y="3064296"/>
            <a:ext cx="3177158"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r>
              <a:rPr lang="en-GB" sz="3600" dirty="0"/>
              <a:t>Catchy</a:t>
            </a:r>
          </a:p>
        </p:txBody>
      </p:sp>
      <p:sp>
        <p:nvSpPr>
          <p:cNvPr id="8" name="Title 1"/>
          <p:cNvSpPr txBox="1">
            <a:spLocks/>
          </p:cNvSpPr>
          <p:nvPr/>
        </p:nvSpPr>
        <p:spPr>
          <a:xfrm>
            <a:off x="281708" y="3888010"/>
            <a:ext cx="5154388"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r>
              <a:rPr lang="en-GB" sz="3600" dirty="0"/>
              <a:t>Can be an alliteration</a:t>
            </a:r>
          </a:p>
        </p:txBody>
      </p:sp>
      <p:sp>
        <p:nvSpPr>
          <p:cNvPr id="9" name="Title 1"/>
          <p:cNvSpPr txBox="1">
            <a:spLocks/>
          </p:cNvSpPr>
          <p:nvPr/>
        </p:nvSpPr>
        <p:spPr>
          <a:xfrm>
            <a:off x="256134" y="4803104"/>
            <a:ext cx="5154388"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r>
              <a:rPr lang="en-GB" sz="3600" dirty="0"/>
              <a:t>Interests the reader</a:t>
            </a:r>
          </a:p>
        </p:txBody>
      </p:sp>
      <p:sp>
        <p:nvSpPr>
          <p:cNvPr id="10" name="Title 1"/>
          <p:cNvSpPr txBox="1">
            <a:spLocks/>
          </p:cNvSpPr>
          <p:nvPr/>
        </p:nvSpPr>
        <p:spPr>
          <a:xfrm>
            <a:off x="279376" y="5544194"/>
            <a:ext cx="6227560"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r>
              <a:rPr lang="en-GB" sz="3600" dirty="0"/>
              <a:t>Can have a play on words</a:t>
            </a:r>
          </a:p>
        </p:txBody>
      </p:sp>
      <p:sp>
        <p:nvSpPr>
          <p:cNvPr id="11" name="Title 1"/>
          <p:cNvSpPr txBox="1">
            <a:spLocks/>
          </p:cNvSpPr>
          <p:nvPr/>
        </p:nvSpPr>
        <p:spPr>
          <a:xfrm>
            <a:off x="3078408" y="3064296"/>
            <a:ext cx="6227560"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r>
              <a:rPr lang="en-GB" sz="3600" dirty="0"/>
              <a:t>About the article (title)</a:t>
            </a:r>
          </a:p>
        </p:txBody>
      </p:sp>
    </p:spTree>
    <p:extLst>
      <p:ext uri="{BB962C8B-B14F-4D97-AF65-F5344CB8AC3E}">
        <p14:creationId xmlns:p14="http://schemas.microsoft.com/office/powerpoint/2010/main" val="8555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Introduction/Opening</a:t>
            </a:r>
          </a:p>
        </p:txBody>
      </p:sp>
      <p:sp>
        <p:nvSpPr>
          <p:cNvPr id="3" name="Content Placeholder 2"/>
          <p:cNvSpPr>
            <a:spLocks noGrp="1"/>
          </p:cNvSpPr>
          <p:nvPr>
            <p:ph idx="1"/>
          </p:nvPr>
        </p:nvSpPr>
        <p:spPr>
          <a:xfrm>
            <a:off x="251520" y="1260798"/>
            <a:ext cx="8229600" cy="4997152"/>
          </a:xfrm>
        </p:spPr>
        <p:txBody>
          <a:bodyPr>
            <a:normAutofit/>
          </a:bodyPr>
          <a:lstStyle/>
          <a:p>
            <a:r>
              <a:rPr lang="en-GB" dirty="0"/>
              <a:t>First paragraph</a:t>
            </a:r>
          </a:p>
          <a:p>
            <a:r>
              <a:rPr lang="en-GB" dirty="0"/>
              <a:t>Will often answer all the 5Ws and H</a:t>
            </a:r>
          </a:p>
          <a:p>
            <a:pPr lvl="1"/>
            <a:r>
              <a:rPr lang="en-GB" b="1" dirty="0"/>
              <a:t>What</a:t>
            </a:r>
            <a:r>
              <a:rPr lang="en-GB" dirty="0"/>
              <a:t> has happened?</a:t>
            </a:r>
          </a:p>
          <a:p>
            <a:pPr lvl="1"/>
            <a:r>
              <a:rPr lang="en-GB" b="1" dirty="0"/>
              <a:t>When</a:t>
            </a:r>
            <a:r>
              <a:rPr lang="en-GB" dirty="0"/>
              <a:t> it happened?</a:t>
            </a:r>
          </a:p>
          <a:p>
            <a:pPr lvl="1"/>
            <a:r>
              <a:rPr lang="en-GB" b="1" dirty="0"/>
              <a:t>Where</a:t>
            </a:r>
            <a:r>
              <a:rPr lang="en-GB" dirty="0"/>
              <a:t> it happened?</a:t>
            </a:r>
          </a:p>
          <a:p>
            <a:pPr lvl="1"/>
            <a:r>
              <a:rPr lang="en-GB" b="1" dirty="0"/>
              <a:t>Who</a:t>
            </a:r>
            <a:r>
              <a:rPr lang="en-GB" dirty="0"/>
              <a:t> was involved?</a:t>
            </a:r>
          </a:p>
          <a:p>
            <a:pPr lvl="1"/>
            <a:r>
              <a:rPr lang="en-GB" b="1" dirty="0"/>
              <a:t>Why</a:t>
            </a:r>
            <a:r>
              <a:rPr lang="en-GB" dirty="0"/>
              <a:t> it has happened?</a:t>
            </a:r>
          </a:p>
          <a:p>
            <a:pPr lvl="1"/>
            <a:r>
              <a:rPr lang="en-GB" b="1"/>
              <a:t>How</a:t>
            </a:r>
            <a:r>
              <a:rPr lang="en-GB"/>
              <a:t> did it happen?</a:t>
            </a:r>
          </a:p>
          <a:p>
            <a:pPr marL="457200" lvl="1" indent="0">
              <a:buNone/>
            </a:pPr>
            <a:endParaRPr lang="en-GB" dirty="0"/>
          </a:p>
        </p:txBody>
      </p:sp>
      <p:pic>
        <p:nvPicPr>
          <p:cNvPr id="5" name="Picture 2" descr="http://archive.badsey.net/sites/default/files/archive_images/2587.jpg"/>
          <p:cNvPicPr>
            <a:picLocks noChangeAspect="1" noChangeArrowheads="1"/>
          </p:cNvPicPr>
          <p:nvPr/>
        </p:nvPicPr>
        <p:blipFill rotWithShape="1">
          <a:blip r:embed="rId2">
            <a:extLst>
              <a:ext uri="{28A0092B-C50C-407E-A947-70E740481C1C}">
                <a14:useLocalDpi xmlns:a14="http://schemas.microsoft.com/office/drawing/2010/main" val="0"/>
              </a:ext>
            </a:extLst>
          </a:blip>
          <a:srcRect t="39466" r="67332" b="45558"/>
          <a:stretch/>
        </p:blipFill>
        <p:spPr bwMode="auto">
          <a:xfrm>
            <a:off x="4608035" y="4293096"/>
            <a:ext cx="4535965" cy="254734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6660232" y="5445224"/>
            <a:ext cx="237626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64528" y="5085184"/>
            <a:ext cx="9001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688396" y="5805264"/>
            <a:ext cx="7477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64528" y="5805264"/>
            <a:ext cx="3471968"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173654" y="6165304"/>
            <a:ext cx="286284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42233" y="6453336"/>
            <a:ext cx="3718199"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48264" y="5085184"/>
            <a:ext cx="1728192"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42233" y="6821372"/>
            <a:ext cx="1197919"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65348" y="6165304"/>
            <a:ext cx="114923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676456" y="6453336"/>
            <a:ext cx="36004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07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iterate type="lt">
                                    <p:tmAbs val="0"/>
                                  </p:iterate>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iterate type="lt">
                                    <p:tmAbs val="0"/>
                                  </p:iterate>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3">
                                            <p:txEl>
                                              <p:pRg st="2" end="2"/>
                                            </p:txEl>
                                          </p:spTgt>
                                        </p:tgtEl>
                                        <p:attrNameLst>
                                          <p:attrName>style.color</p:attrName>
                                        </p:attrNameLst>
                                      </p:cBhvr>
                                      <p:to>
                                        <a:srgbClr val="FF0000"/>
                                      </p:to>
                                    </p:animClr>
                                    <p:animClr clrSpc="rgb" dir="cw">
                                      <p:cBhvr>
                                        <p:cTn id="21" dur="500" fill="hold"/>
                                        <p:tgtEl>
                                          <p:spTgt spid="3">
                                            <p:txEl>
                                              <p:pRg st="2" end="2"/>
                                            </p:txEl>
                                          </p:spTgt>
                                        </p:tgtEl>
                                        <p:attrNameLst>
                                          <p:attrName>fillcolor</p:attrName>
                                        </p:attrNameLst>
                                      </p:cBhvr>
                                      <p:to>
                                        <a:srgbClr val="FF0000"/>
                                      </p:to>
                                    </p:animClr>
                                    <p:set>
                                      <p:cBhvr>
                                        <p:cTn id="22" dur="500" fill="hold"/>
                                        <p:tgtEl>
                                          <p:spTgt spid="3">
                                            <p:txEl>
                                              <p:pRg st="2" end="2"/>
                                            </p:txEl>
                                          </p:spTgt>
                                        </p:tgtEl>
                                        <p:attrNameLst>
                                          <p:attrName>fill.type</p:attrName>
                                        </p:attrNameLst>
                                      </p:cBhvr>
                                      <p:to>
                                        <p:strVal val="solid"/>
                                      </p:to>
                                    </p:set>
                                    <p:set>
                                      <p:cBhvr>
                                        <p:cTn id="23" dur="500" fill="hold"/>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9" presetClass="emph" presetSubtype="0" fill="hold" nodeType="clickEffect">
                                  <p:stCondLst>
                                    <p:cond delay="0"/>
                                  </p:stCondLst>
                                  <p:childTnLst>
                                    <p:animClr clrSpc="rgb" dir="cw">
                                      <p:cBhvr override="childStyle">
                                        <p:cTn id="35" dur="500" fill="hold"/>
                                        <p:tgtEl>
                                          <p:spTgt spid="3">
                                            <p:txEl>
                                              <p:pRg st="3" end="3"/>
                                            </p:txEl>
                                          </p:spTgt>
                                        </p:tgtEl>
                                        <p:attrNameLst>
                                          <p:attrName>style.color</p:attrName>
                                        </p:attrNameLst>
                                      </p:cBhvr>
                                      <p:to>
                                        <a:srgbClr val="FFC000"/>
                                      </p:to>
                                    </p:animClr>
                                    <p:animClr clrSpc="rgb" dir="cw">
                                      <p:cBhvr>
                                        <p:cTn id="36" dur="500" fill="hold"/>
                                        <p:tgtEl>
                                          <p:spTgt spid="3">
                                            <p:txEl>
                                              <p:pRg st="3" end="3"/>
                                            </p:txEl>
                                          </p:spTgt>
                                        </p:tgtEl>
                                        <p:attrNameLst>
                                          <p:attrName>fillcolor</p:attrName>
                                        </p:attrNameLst>
                                      </p:cBhvr>
                                      <p:to>
                                        <a:srgbClr val="FFC000"/>
                                      </p:to>
                                    </p:animClr>
                                    <p:set>
                                      <p:cBhvr>
                                        <p:cTn id="37" dur="500" fill="hold"/>
                                        <p:tgtEl>
                                          <p:spTgt spid="3">
                                            <p:txEl>
                                              <p:pRg st="3" end="3"/>
                                            </p:txEl>
                                          </p:spTgt>
                                        </p:tgtEl>
                                        <p:attrNameLst>
                                          <p:attrName>fill.type</p:attrName>
                                        </p:attrNameLst>
                                      </p:cBhvr>
                                      <p:to>
                                        <p:strVal val="solid"/>
                                      </p:to>
                                    </p:set>
                                    <p:set>
                                      <p:cBhvr>
                                        <p:cTn id="38" dur="500" fill="hold"/>
                                        <p:tgtEl>
                                          <p:spTgt spid="3">
                                            <p:txEl>
                                              <p:pRg st="3" end="3"/>
                                            </p:txEl>
                                          </p:spTgt>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par>
                                <p:cTn id="46" presetID="53" presetClass="entr" presetSubtype="16" fill="hold"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500" fill="hold"/>
                                        <p:tgtEl>
                                          <p:spTgt spid="27"/>
                                        </p:tgtEl>
                                        <p:attrNameLst>
                                          <p:attrName>ppt_w</p:attrName>
                                        </p:attrNameLst>
                                      </p:cBhvr>
                                      <p:tavLst>
                                        <p:tav tm="0">
                                          <p:val>
                                            <p:fltVal val="0"/>
                                          </p:val>
                                        </p:tav>
                                        <p:tav tm="100000">
                                          <p:val>
                                            <p:strVal val="#ppt_w"/>
                                          </p:val>
                                        </p:tav>
                                      </p:tavLst>
                                    </p:anim>
                                    <p:anim calcmode="lin" valueType="num">
                                      <p:cBhvr>
                                        <p:cTn id="49" dur="500" fill="hold"/>
                                        <p:tgtEl>
                                          <p:spTgt spid="27"/>
                                        </p:tgtEl>
                                        <p:attrNameLst>
                                          <p:attrName>ppt_h</p:attrName>
                                        </p:attrNameLst>
                                      </p:cBhvr>
                                      <p:tavLst>
                                        <p:tav tm="0">
                                          <p:val>
                                            <p:fltVal val="0"/>
                                          </p:val>
                                        </p:tav>
                                        <p:tav tm="100000">
                                          <p:val>
                                            <p:strVal val="#ppt_h"/>
                                          </p:val>
                                        </p:tav>
                                      </p:tavLst>
                                    </p:anim>
                                    <p:animEffect transition="in" filter="fade">
                                      <p:cBhvr>
                                        <p:cTn id="50" dur="500"/>
                                        <p:tgtEl>
                                          <p:spTgt spid="27"/>
                                        </p:tgtEl>
                                      </p:cBhvr>
                                    </p:animEffect>
                                  </p:childTnLst>
                                </p:cTn>
                              </p:par>
                              <p:par>
                                <p:cTn id="51" presetID="53" presetClass="entr" presetSubtype="16"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par>
                                <p:cTn id="56" presetID="53" presetClass="entr" presetSubtype="16" fill="hold"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fltVal val="0"/>
                                          </p:val>
                                        </p:tav>
                                        <p:tav tm="100000">
                                          <p:val>
                                            <p:strVal val="#ppt_h"/>
                                          </p:val>
                                        </p:tav>
                                      </p:tavLst>
                                    </p:anim>
                                    <p:animEffect transition="in" filter="fade">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mph" presetSubtype="0" fill="hold" nodeType="clickEffect">
                                  <p:stCondLst>
                                    <p:cond delay="0"/>
                                  </p:stCondLst>
                                  <p:iterate type="lt">
                                    <p:tmPct val="4000"/>
                                  </p:iterate>
                                  <p:childTnLst>
                                    <p:set>
                                      <p:cBhvr override="childStyle">
                                        <p:cTn id="64" dur="500" fill="hold"/>
                                        <p:tgtEl>
                                          <p:spTgt spid="3">
                                            <p:txEl>
                                              <p:pRg st="4" end="4"/>
                                            </p:txEl>
                                          </p:spTgt>
                                        </p:tgtEl>
                                        <p:attrNameLst>
                                          <p:attrName>style.color</p:attrName>
                                        </p:attrNameLst>
                                      </p:cBhvr>
                                      <p:to>
                                        <p:clrVal>
                                          <a:srgbClr val="FFFF00"/>
                                        </p:clrVal>
                                      </p:to>
                                    </p:set>
                                    <p:set>
                                      <p:cBhvr>
                                        <p:cTn id="65" dur="500" fill="hold"/>
                                        <p:tgtEl>
                                          <p:spTgt spid="3">
                                            <p:txEl>
                                              <p:pRg st="4" end="4"/>
                                            </p:txEl>
                                          </p:spTgt>
                                        </p:tgtEl>
                                        <p:attrNameLst>
                                          <p:attrName>fillcolor</p:attrName>
                                        </p:attrNameLst>
                                      </p:cBhvr>
                                      <p:to>
                                        <p:clrVal>
                                          <a:srgbClr val="FFFF00"/>
                                        </p:clrVal>
                                      </p:to>
                                    </p:set>
                                    <p:set>
                                      <p:cBhvr>
                                        <p:cTn id="66" dur="500" fill="hold"/>
                                        <p:tgtEl>
                                          <p:spTgt spid="3">
                                            <p:txEl>
                                              <p:pRg st="4" end="4"/>
                                            </p:txEl>
                                          </p:spTgt>
                                        </p:tgtEl>
                                        <p:attrNameLst>
                                          <p:attrName>fill.type</p:attrName>
                                        </p:attrNameLst>
                                      </p:cBhvr>
                                      <p:to>
                                        <p:strVal val="solid"/>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6" presetClass="emph" presetSubtype="0" fill="hold" nodeType="clickEffect">
                                  <p:stCondLst>
                                    <p:cond delay="0"/>
                                  </p:stCondLst>
                                  <p:iterate type="lt">
                                    <p:tmPct val="4000"/>
                                  </p:iterate>
                                  <p:childTnLst>
                                    <p:set>
                                      <p:cBhvr override="childStyle">
                                        <p:cTn id="76" dur="500" fill="hold"/>
                                        <p:tgtEl>
                                          <p:spTgt spid="3">
                                            <p:txEl>
                                              <p:pRg st="5" end="5"/>
                                            </p:txEl>
                                          </p:spTgt>
                                        </p:tgtEl>
                                        <p:attrNameLst>
                                          <p:attrName>style.color</p:attrName>
                                        </p:attrNameLst>
                                      </p:cBhvr>
                                      <p:to>
                                        <p:clrVal>
                                          <a:srgbClr val="00B050"/>
                                        </p:clrVal>
                                      </p:to>
                                    </p:set>
                                    <p:set>
                                      <p:cBhvr>
                                        <p:cTn id="77" dur="500" fill="hold"/>
                                        <p:tgtEl>
                                          <p:spTgt spid="3">
                                            <p:txEl>
                                              <p:pRg st="5" end="5"/>
                                            </p:txEl>
                                          </p:spTgt>
                                        </p:tgtEl>
                                        <p:attrNameLst>
                                          <p:attrName>fillcolor</p:attrName>
                                        </p:attrNameLst>
                                      </p:cBhvr>
                                      <p:to>
                                        <p:clrVal>
                                          <a:srgbClr val="00B050"/>
                                        </p:clrVal>
                                      </p:to>
                                    </p:set>
                                    <p:set>
                                      <p:cBhvr>
                                        <p:cTn id="78" dur="500" fill="hold"/>
                                        <p:tgtEl>
                                          <p:spTgt spid="3">
                                            <p:txEl>
                                              <p:pRg st="5" end="5"/>
                                            </p:txEl>
                                          </p:spTgt>
                                        </p:tgtEl>
                                        <p:attrNameLst>
                                          <p:attrName>fill.type</p:attrName>
                                        </p:attrNameLst>
                                      </p:cBhvr>
                                      <p:to>
                                        <p:strVal val="solid"/>
                                      </p:to>
                                    </p:se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barn(inVertical)">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body</a:t>
            </a:r>
          </a:p>
        </p:txBody>
      </p:sp>
      <p:sp>
        <p:nvSpPr>
          <p:cNvPr id="3" name="Content Placeholder 2"/>
          <p:cNvSpPr>
            <a:spLocks noGrp="1"/>
          </p:cNvSpPr>
          <p:nvPr>
            <p:ph idx="1"/>
          </p:nvPr>
        </p:nvSpPr>
        <p:spPr>
          <a:xfrm>
            <a:off x="467544" y="1412776"/>
            <a:ext cx="7488832" cy="4968552"/>
          </a:xfrm>
        </p:spPr>
        <p:txBody>
          <a:bodyPr>
            <a:normAutofit/>
          </a:bodyPr>
          <a:lstStyle/>
          <a:p>
            <a:r>
              <a:rPr lang="en-GB" dirty="0"/>
              <a:t>Will be the main part of the article.</a:t>
            </a:r>
          </a:p>
          <a:p>
            <a:r>
              <a:rPr lang="en-GB" dirty="0"/>
              <a:t>Will often be more than one paragraph.</a:t>
            </a:r>
          </a:p>
          <a:p>
            <a:pPr marL="0" indent="0">
              <a:buNone/>
            </a:pPr>
            <a:endParaRPr lang="en-GB" dirty="0"/>
          </a:p>
        </p:txBody>
      </p:sp>
      <p:grpSp>
        <p:nvGrpSpPr>
          <p:cNvPr id="8" name="Group 7"/>
          <p:cNvGrpSpPr/>
          <p:nvPr/>
        </p:nvGrpSpPr>
        <p:grpSpPr>
          <a:xfrm>
            <a:off x="193339" y="3084190"/>
            <a:ext cx="5709431" cy="3483174"/>
            <a:chOff x="4283968" y="3171056"/>
            <a:chExt cx="5709431" cy="3483174"/>
          </a:xfrm>
        </p:grpSpPr>
        <p:pic>
          <p:nvPicPr>
            <p:cNvPr id="4" name="Picture 2" descr="http://archive.badsey.net/sites/default/files/archive_images/2587.jpg"/>
            <p:cNvPicPr>
              <a:picLocks noChangeAspect="1" noChangeArrowheads="1"/>
            </p:cNvPicPr>
            <p:nvPr/>
          </p:nvPicPr>
          <p:blipFill rotWithShape="1">
            <a:blip r:embed="rId2">
              <a:extLst>
                <a:ext uri="{28A0092B-C50C-407E-A947-70E740481C1C}">
                  <a14:useLocalDpi xmlns:a14="http://schemas.microsoft.com/office/drawing/2010/main" val="0"/>
                </a:ext>
              </a:extLst>
            </a:blip>
            <a:srcRect t="54188" r="66651"/>
            <a:stretch/>
          </p:blipFill>
          <p:spPr bwMode="auto">
            <a:xfrm>
              <a:off x="4283968" y="3501008"/>
              <a:ext cx="1866900" cy="31417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archive.badsey.net/sites/default/files/archive_images/2587.jpg"/>
            <p:cNvPicPr>
              <a:picLocks noChangeAspect="1" noChangeArrowheads="1"/>
            </p:cNvPicPr>
            <p:nvPr/>
          </p:nvPicPr>
          <p:blipFill rotWithShape="1">
            <a:blip r:embed="rId2">
              <a:extLst>
                <a:ext uri="{28A0092B-C50C-407E-A947-70E740481C1C}">
                  <a14:useLocalDpi xmlns:a14="http://schemas.microsoft.com/office/drawing/2010/main" val="0"/>
                </a:ext>
              </a:extLst>
            </a:blip>
            <a:srcRect l="32708" t="49210" r="33262"/>
            <a:stretch/>
          </p:blipFill>
          <p:spPr bwMode="auto">
            <a:xfrm>
              <a:off x="6134794" y="3171056"/>
              <a:ext cx="1905000" cy="3483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archive.badsey.net/sites/default/files/archive_images/2587.jpg"/>
            <p:cNvPicPr>
              <a:picLocks noChangeAspect="1" noChangeArrowheads="1"/>
            </p:cNvPicPr>
            <p:nvPr/>
          </p:nvPicPr>
          <p:blipFill rotWithShape="1">
            <a:blip r:embed="rId2">
              <a:extLst>
                <a:ext uri="{28A0092B-C50C-407E-A947-70E740481C1C}">
                  <a14:useLocalDpi xmlns:a14="http://schemas.microsoft.com/office/drawing/2010/main" val="0"/>
                </a:ext>
              </a:extLst>
            </a:blip>
            <a:srcRect l="67606" t="40949" r="-2504" b="25995"/>
            <a:stretch/>
          </p:blipFill>
          <p:spPr bwMode="auto">
            <a:xfrm>
              <a:off x="8039794" y="3171056"/>
              <a:ext cx="1953605" cy="226695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Rectangle 6"/>
          <p:cNvSpPr/>
          <p:nvPr/>
        </p:nvSpPr>
        <p:spPr>
          <a:xfrm>
            <a:off x="5724128" y="2809840"/>
            <a:ext cx="3419872" cy="4031873"/>
          </a:xfrm>
          <a:prstGeom prst="rect">
            <a:avLst/>
          </a:prstGeom>
        </p:spPr>
        <p:txBody>
          <a:bodyPr wrap="square">
            <a:spAutoFit/>
          </a:bodyPr>
          <a:lstStyle/>
          <a:p>
            <a:pPr marL="457200" indent="-457200">
              <a:buFont typeface="Arial" panose="020B0604020202020204" pitchFamily="34" charset="0"/>
              <a:buChar char="•"/>
            </a:pPr>
            <a:r>
              <a:rPr lang="en-GB" sz="3200" dirty="0"/>
              <a:t>Explains and adds more detail about 5ws and H.</a:t>
            </a:r>
          </a:p>
          <a:p>
            <a:pPr marL="457200" indent="-457200">
              <a:buFont typeface="Arial" panose="020B0604020202020204" pitchFamily="34" charset="0"/>
              <a:buChar char="•"/>
            </a:pPr>
            <a:r>
              <a:rPr lang="en-GB" sz="3200" dirty="0"/>
              <a:t>Can include quotations, photos and captions.</a:t>
            </a:r>
          </a:p>
        </p:txBody>
      </p:sp>
    </p:spTree>
    <p:extLst>
      <p:ext uri="{BB962C8B-B14F-4D97-AF65-F5344CB8AC3E}">
        <p14:creationId xmlns:p14="http://schemas.microsoft.com/office/powerpoint/2010/main" val="973930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Summary/Conclusion</a:t>
            </a:r>
          </a:p>
        </p:txBody>
      </p:sp>
      <p:sp>
        <p:nvSpPr>
          <p:cNvPr id="3" name="Content Placeholder 2"/>
          <p:cNvSpPr>
            <a:spLocks noGrp="1"/>
          </p:cNvSpPr>
          <p:nvPr>
            <p:ph idx="1"/>
          </p:nvPr>
        </p:nvSpPr>
        <p:spPr>
          <a:xfrm>
            <a:off x="467544" y="1412776"/>
            <a:ext cx="7488832" cy="5445224"/>
          </a:xfrm>
        </p:spPr>
        <p:txBody>
          <a:bodyPr>
            <a:normAutofit/>
          </a:bodyPr>
          <a:lstStyle/>
          <a:p>
            <a:r>
              <a:rPr lang="en-GB" dirty="0"/>
              <a:t>Will usually summarise/conclude what the article was about.</a:t>
            </a:r>
          </a:p>
          <a:p>
            <a:r>
              <a:rPr lang="en-GB" dirty="0"/>
              <a:t>Will often tell us what is happening now, so will change from </a:t>
            </a:r>
            <a:br>
              <a:rPr lang="en-GB" dirty="0"/>
            </a:br>
            <a:r>
              <a:rPr lang="en-GB" dirty="0"/>
              <a:t>past tense to present </a:t>
            </a:r>
            <a:br>
              <a:rPr lang="en-GB" dirty="0"/>
            </a:br>
            <a:r>
              <a:rPr lang="en-GB" dirty="0"/>
              <a:t>tense.</a:t>
            </a:r>
          </a:p>
          <a:p>
            <a:r>
              <a:rPr lang="en-GB" dirty="0"/>
              <a:t>May add some </a:t>
            </a:r>
            <a:br>
              <a:rPr lang="en-GB" dirty="0"/>
            </a:br>
            <a:r>
              <a:rPr lang="en-GB" dirty="0"/>
              <a:t>extra information</a:t>
            </a:r>
            <a:br>
              <a:rPr lang="en-GB" dirty="0"/>
            </a:br>
            <a:r>
              <a:rPr lang="en-GB" dirty="0"/>
              <a:t>or points of </a:t>
            </a:r>
            <a:br>
              <a:rPr lang="en-GB" dirty="0"/>
            </a:br>
            <a:r>
              <a:rPr lang="en-GB" dirty="0"/>
              <a:t>contact</a:t>
            </a:r>
          </a:p>
        </p:txBody>
      </p:sp>
      <p:pic>
        <p:nvPicPr>
          <p:cNvPr id="9" name="Picture 2" descr="http://archive.badsey.net/sites/default/files/archive_images/2587.jpg"/>
          <p:cNvPicPr>
            <a:picLocks noChangeAspect="1" noChangeArrowheads="1"/>
          </p:cNvPicPr>
          <p:nvPr/>
        </p:nvPicPr>
        <p:blipFill rotWithShape="1">
          <a:blip r:embed="rId2">
            <a:extLst>
              <a:ext uri="{28A0092B-C50C-407E-A947-70E740481C1C}">
                <a14:useLocalDpi xmlns:a14="http://schemas.microsoft.com/office/drawing/2010/main" val="0"/>
              </a:ext>
            </a:extLst>
          </a:blip>
          <a:srcRect l="67606" t="73792" r="-160" b="288"/>
          <a:stretch/>
        </p:blipFill>
        <p:spPr bwMode="auto">
          <a:xfrm>
            <a:off x="5548436" y="3344366"/>
            <a:ext cx="3386918" cy="3303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917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6" name="Picture 16" descr="wimble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3429000"/>
            <a:ext cx="2252662" cy="2252663"/>
          </a:xfrm>
          <a:prstGeom prst="rect">
            <a:avLst/>
          </a:prstGeom>
          <a:noFill/>
          <a:extLst>
            <a:ext uri="{909E8E84-426E-40DD-AFC4-6F175D3DCCD1}">
              <a14:hiddenFill xmlns:a14="http://schemas.microsoft.com/office/drawing/2010/main">
                <a:solidFill>
                  <a:srgbClr val="FFFFFF"/>
                </a:solidFill>
              </a14:hiddenFill>
            </a:ext>
          </a:extLst>
        </p:spPr>
      </p:pic>
      <p:sp>
        <p:nvSpPr>
          <p:cNvPr id="10242" name="Rectangle 2"/>
          <p:cNvSpPr>
            <a:spLocks noGrp="1" noChangeArrowheads="1"/>
          </p:cNvSpPr>
          <p:nvPr>
            <p:ph type="title"/>
          </p:nvPr>
        </p:nvSpPr>
        <p:spPr>
          <a:xfrm>
            <a:off x="457200" y="46038"/>
            <a:ext cx="8229600" cy="1143000"/>
          </a:xfrm>
        </p:spPr>
        <p:txBody>
          <a:bodyPr/>
          <a:lstStyle/>
          <a:p>
            <a:r>
              <a:rPr lang="en-GB" altLang="en-US" dirty="0"/>
              <a:t>Photos</a:t>
            </a:r>
            <a:endParaRPr lang="en-US" altLang="en-US" dirty="0"/>
          </a:p>
        </p:txBody>
      </p:sp>
      <p:sp>
        <p:nvSpPr>
          <p:cNvPr id="10243" name="Rectangle 3"/>
          <p:cNvSpPr>
            <a:spLocks noGrp="1" noChangeArrowheads="1"/>
          </p:cNvSpPr>
          <p:nvPr>
            <p:ph type="body" sz="half" idx="1"/>
          </p:nvPr>
        </p:nvSpPr>
        <p:spPr>
          <a:xfrm>
            <a:off x="0" y="1557338"/>
            <a:ext cx="4038600" cy="4525962"/>
          </a:xfrm>
        </p:spPr>
        <p:txBody>
          <a:bodyPr/>
          <a:lstStyle/>
          <a:p>
            <a:pPr>
              <a:lnSpc>
                <a:spcPct val="90000"/>
              </a:lnSpc>
            </a:pPr>
            <a:r>
              <a:rPr lang="en-GB" altLang="en-US" sz="2800"/>
              <a:t>The photo shows us a snapshot of what happened, where it happened or who it happened to. It should make the reader “feel something” so that they want to read the article. If possible it should show action.</a:t>
            </a:r>
            <a:endParaRPr lang="en-US" altLang="en-US" sz="2800"/>
          </a:p>
        </p:txBody>
      </p:sp>
      <p:sp>
        <p:nvSpPr>
          <p:cNvPr id="10245" name="AutoShape 5" descr="maea102-010754-dartmouth_ha"/>
          <p:cNvSpPr>
            <a:spLocks noChangeAspect="1" noChangeArrowheads="1"/>
          </p:cNvSpPr>
          <p:nvPr/>
        </p:nvSpPr>
        <p:spPr bwMode="auto">
          <a:xfrm>
            <a:off x="155575" y="460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49" name="AutoShape 9" descr="50887051%20fa%20cup-1"/>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GB"/>
          </a:p>
        </p:txBody>
      </p:sp>
      <p:pic>
        <p:nvPicPr>
          <p:cNvPr id="10253" name="Picture 13" descr="flood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48263" y="1412875"/>
            <a:ext cx="3052762" cy="178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54" name="Picture 14" descr="animal rescue"/>
          <p:cNvPicPr>
            <a:picLocks noChangeAspect="1" noChangeArrowheads="1"/>
          </p:cNvPicPr>
          <p:nvPr/>
        </p:nvPicPr>
        <p:blipFill>
          <a:blip r:embed="rId4">
            <a:extLst>
              <a:ext uri="{28A0092B-C50C-407E-A947-70E740481C1C}">
                <a14:useLocalDpi xmlns:a14="http://schemas.microsoft.com/office/drawing/2010/main" val="0"/>
              </a:ext>
            </a:extLst>
          </a:blip>
          <a:srcRect b="10342"/>
          <a:stretch>
            <a:fillRect/>
          </a:stretch>
        </p:blipFill>
        <p:spPr bwMode="auto">
          <a:xfrm>
            <a:off x="6516688" y="4149725"/>
            <a:ext cx="2146300" cy="2160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9198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0253"/>
                                        </p:tgtEl>
                                        <p:attrNameLst>
                                          <p:attrName>style.visibility</p:attrName>
                                        </p:attrNameLst>
                                      </p:cBhvr>
                                      <p:to>
                                        <p:strVal val="visible"/>
                                      </p:to>
                                    </p:set>
                                    <p:anim calcmode="lin" valueType="num">
                                      <p:cBhvr>
                                        <p:cTn id="7" dur="500" fill="hold"/>
                                        <p:tgtEl>
                                          <p:spTgt spid="10253"/>
                                        </p:tgtEl>
                                        <p:attrNameLst>
                                          <p:attrName>ppt_w</p:attrName>
                                        </p:attrNameLst>
                                      </p:cBhvr>
                                      <p:tavLst>
                                        <p:tav tm="0">
                                          <p:val>
                                            <p:fltVal val="0"/>
                                          </p:val>
                                        </p:tav>
                                        <p:tav tm="100000">
                                          <p:val>
                                            <p:strVal val="#ppt_w"/>
                                          </p:val>
                                        </p:tav>
                                      </p:tavLst>
                                    </p:anim>
                                    <p:anim calcmode="lin" valueType="num">
                                      <p:cBhvr>
                                        <p:cTn id="8" dur="500" fill="hold"/>
                                        <p:tgtEl>
                                          <p:spTgt spid="10253"/>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1" presetClass="entr" presetSubtype="0" fill="hold" nodeType="clickEffect">
                                  <p:stCondLst>
                                    <p:cond delay="0"/>
                                  </p:stCondLst>
                                  <p:childTnLst>
                                    <p:set>
                                      <p:cBhvr>
                                        <p:cTn id="12" dur="1" fill="hold">
                                          <p:stCondLst>
                                            <p:cond delay="0"/>
                                          </p:stCondLst>
                                        </p:cTn>
                                        <p:tgtEl>
                                          <p:spTgt spid="10256"/>
                                        </p:tgtEl>
                                        <p:attrNameLst>
                                          <p:attrName>style.visibility</p:attrName>
                                        </p:attrNameLst>
                                      </p:cBhvr>
                                      <p:to>
                                        <p:strVal val="visible"/>
                                      </p:to>
                                    </p:set>
                                    <p:animEffect transition="in" filter="fade">
                                      <p:cBhvr>
                                        <p:cTn id="13" dur="770" decel="100000"/>
                                        <p:tgtEl>
                                          <p:spTgt spid="10256"/>
                                        </p:tgtEl>
                                      </p:cBhvr>
                                    </p:animEffect>
                                    <p:animScale>
                                      <p:cBhvr>
                                        <p:cTn id="14" dur="770" decel="100000"/>
                                        <p:tgtEl>
                                          <p:spTgt spid="10256"/>
                                        </p:tgtEl>
                                      </p:cBhvr>
                                      <p:from x="10000" y="10000"/>
                                      <p:to x="200000" y="450000"/>
                                    </p:animScale>
                                    <p:animScale>
                                      <p:cBhvr>
                                        <p:cTn id="15" dur="1230" accel="100000" fill="hold">
                                          <p:stCondLst>
                                            <p:cond delay="770"/>
                                          </p:stCondLst>
                                        </p:cTn>
                                        <p:tgtEl>
                                          <p:spTgt spid="10256"/>
                                        </p:tgtEl>
                                      </p:cBhvr>
                                      <p:from x="200000" y="450000"/>
                                      <p:to x="100000" y="100000"/>
                                    </p:animScale>
                                    <p:set>
                                      <p:cBhvr>
                                        <p:cTn id="16" dur="770" fill="hold"/>
                                        <p:tgtEl>
                                          <p:spTgt spid="10256"/>
                                        </p:tgtEl>
                                        <p:attrNameLst>
                                          <p:attrName>ppt_x</p:attrName>
                                        </p:attrNameLst>
                                      </p:cBhvr>
                                      <p:to>
                                        <p:strVal val="(0.5)"/>
                                      </p:to>
                                    </p:set>
                                    <p:anim from="(0.5)" to="(#ppt_x)" calcmode="lin" valueType="num">
                                      <p:cBhvr>
                                        <p:cTn id="17" dur="1230" accel="100000" fill="hold">
                                          <p:stCondLst>
                                            <p:cond delay="770"/>
                                          </p:stCondLst>
                                        </p:cTn>
                                        <p:tgtEl>
                                          <p:spTgt spid="10256"/>
                                        </p:tgtEl>
                                        <p:attrNameLst>
                                          <p:attrName>ppt_x</p:attrName>
                                        </p:attrNameLst>
                                      </p:cBhvr>
                                    </p:anim>
                                    <p:set>
                                      <p:cBhvr>
                                        <p:cTn id="18" dur="770" fill="hold"/>
                                        <p:tgtEl>
                                          <p:spTgt spid="10256"/>
                                        </p:tgtEl>
                                        <p:attrNameLst>
                                          <p:attrName>ppt_y</p:attrName>
                                        </p:attrNameLst>
                                      </p:cBhvr>
                                      <p:to>
                                        <p:strVal val="(#ppt_y+0.4)"/>
                                      </p:to>
                                    </p:set>
                                    <p:anim from="(#ppt_y+0.4)" to="(#ppt_y)" calcmode="lin" valueType="num">
                                      <p:cBhvr>
                                        <p:cTn id="19" dur="1230" accel="100000" fill="hold">
                                          <p:stCondLst>
                                            <p:cond delay="770"/>
                                          </p:stCondLst>
                                        </p:cTn>
                                        <p:tgtEl>
                                          <p:spTgt spid="10256"/>
                                        </p:tgtEl>
                                        <p:attrNameLst>
                                          <p:attrName>ppt_y</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nodeType="clickEffect">
                                  <p:stCondLst>
                                    <p:cond delay="0"/>
                                  </p:stCondLst>
                                  <p:childTnLst>
                                    <p:set>
                                      <p:cBhvr>
                                        <p:cTn id="23" dur="1" fill="hold">
                                          <p:stCondLst>
                                            <p:cond delay="0"/>
                                          </p:stCondLst>
                                        </p:cTn>
                                        <p:tgtEl>
                                          <p:spTgt spid="10254"/>
                                        </p:tgtEl>
                                        <p:attrNameLst>
                                          <p:attrName>style.visibility</p:attrName>
                                        </p:attrNameLst>
                                      </p:cBhvr>
                                      <p:to>
                                        <p:strVal val="visible"/>
                                      </p:to>
                                    </p:set>
                                    <p:anim from="(-#ppt_w/2)" to="(#ppt_x)" calcmode="lin" valueType="num">
                                      <p:cBhvr>
                                        <p:cTn id="24" dur="600" fill="hold">
                                          <p:stCondLst>
                                            <p:cond delay="0"/>
                                          </p:stCondLst>
                                        </p:cTn>
                                        <p:tgtEl>
                                          <p:spTgt spid="10254"/>
                                        </p:tgtEl>
                                        <p:attrNameLst>
                                          <p:attrName>ppt_x</p:attrName>
                                        </p:attrNameLst>
                                      </p:cBhvr>
                                    </p:anim>
                                    <p:anim from="0" to="-1.0" calcmode="lin" valueType="num">
                                      <p:cBhvr>
                                        <p:cTn id="25" dur="200" decel="50000" autoRev="1" fill="hold">
                                          <p:stCondLst>
                                            <p:cond delay="600"/>
                                          </p:stCondLst>
                                        </p:cTn>
                                        <p:tgtEl>
                                          <p:spTgt spid="10254"/>
                                        </p:tgtEl>
                                        <p:attrNameLst>
                                          <p:attrName>xshear</p:attrName>
                                        </p:attrNameLst>
                                      </p:cBhvr>
                                    </p:anim>
                                    <p:animScale>
                                      <p:cBhvr>
                                        <p:cTn id="26" dur="200" decel="100000" autoRev="1" fill="hold">
                                          <p:stCondLst>
                                            <p:cond delay="600"/>
                                          </p:stCondLst>
                                        </p:cTn>
                                        <p:tgtEl>
                                          <p:spTgt spid="10254"/>
                                        </p:tgtEl>
                                      </p:cBhvr>
                                      <p:from x="100000" y="100000"/>
                                      <p:to x="80000" y="100000"/>
                                    </p:animScale>
                                    <p:anim by="(#ppt_h/3+#ppt_w*0.1)" calcmode="lin" valueType="num">
                                      <p:cBhvr additive="sum">
                                        <p:cTn id="27" dur="200" decel="100000" autoRev="1" fill="hold">
                                          <p:stCondLst>
                                            <p:cond delay="600"/>
                                          </p:stCondLst>
                                        </p:cTn>
                                        <p:tgtEl>
                                          <p:spTgt spid="10254"/>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10243">
                                            <p:txEl>
                                              <p:pRg st="0" end="0"/>
                                            </p:txEl>
                                          </p:spTgt>
                                        </p:tgtEl>
                                        <p:attrNameLst>
                                          <p:attrName>style.visibility</p:attrName>
                                        </p:attrNameLst>
                                      </p:cBhvr>
                                      <p:to>
                                        <p:strVal val="visible"/>
                                      </p:to>
                                    </p:set>
                                    <p:animEffect transition="in" filter="wipe(down)">
                                      <p:cBhvr>
                                        <p:cTn id="32" dur="580">
                                          <p:stCondLst>
                                            <p:cond delay="0"/>
                                          </p:stCondLst>
                                        </p:cTn>
                                        <p:tgtEl>
                                          <p:spTgt spid="10243">
                                            <p:txEl>
                                              <p:pRg st="0" end="0"/>
                                            </p:txEl>
                                          </p:spTgt>
                                        </p:tgtEl>
                                      </p:cBhvr>
                                    </p:animEffect>
                                    <p:anim calcmode="lin" valueType="num">
                                      <p:cBhvr>
                                        <p:cTn id="33" dur="1822" tmFilter="0,0; 0.14,0.36; 0.43,0.73; 0.71,0.91; 1.0,1.0">
                                          <p:stCondLst>
                                            <p:cond delay="0"/>
                                          </p:stCondLst>
                                        </p:cTn>
                                        <p:tgtEl>
                                          <p:spTgt spid="10243">
                                            <p:txEl>
                                              <p:pRg st="0" end="0"/>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0243">
                                            <p:txEl>
                                              <p:pRg st="0" end="0"/>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0243">
                                            <p:txEl>
                                              <p:pRg st="0" end="0"/>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0243">
                                            <p:txEl>
                                              <p:pRg st="0" end="0"/>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0243">
                                            <p:txEl>
                                              <p:pRg st="0" end="0"/>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10243">
                                            <p:txEl>
                                              <p:pRg st="0" end="0"/>
                                            </p:txEl>
                                          </p:spTgt>
                                        </p:tgtEl>
                                      </p:cBhvr>
                                      <p:to x="100000" y="60000"/>
                                    </p:animScale>
                                    <p:animScale>
                                      <p:cBhvr>
                                        <p:cTn id="39" dur="166" decel="50000">
                                          <p:stCondLst>
                                            <p:cond delay="676"/>
                                          </p:stCondLst>
                                        </p:cTn>
                                        <p:tgtEl>
                                          <p:spTgt spid="10243">
                                            <p:txEl>
                                              <p:pRg st="0" end="0"/>
                                            </p:txEl>
                                          </p:spTgt>
                                        </p:tgtEl>
                                      </p:cBhvr>
                                      <p:to x="100000" y="100000"/>
                                    </p:animScale>
                                    <p:animScale>
                                      <p:cBhvr>
                                        <p:cTn id="40" dur="26">
                                          <p:stCondLst>
                                            <p:cond delay="1312"/>
                                          </p:stCondLst>
                                        </p:cTn>
                                        <p:tgtEl>
                                          <p:spTgt spid="10243">
                                            <p:txEl>
                                              <p:pRg st="0" end="0"/>
                                            </p:txEl>
                                          </p:spTgt>
                                        </p:tgtEl>
                                      </p:cBhvr>
                                      <p:to x="100000" y="80000"/>
                                    </p:animScale>
                                    <p:animScale>
                                      <p:cBhvr>
                                        <p:cTn id="41" dur="166" decel="50000">
                                          <p:stCondLst>
                                            <p:cond delay="1338"/>
                                          </p:stCondLst>
                                        </p:cTn>
                                        <p:tgtEl>
                                          <p:spTgt spid="10243">
                                            <p:txEl>
                                              <p:pRg st="0" end="0"/>
                                            </p:txEl>
                                          </p:spTgt>
                                        </p:tgtEl>
                                      </p:cBhvr>
                                      <p:to x="100000" y="100000"/>
                                    </p:animScale>
                                    <p:animScale>
                                      <p:cBhvr>
                                        <p:cTn id="42" dur="26">
                                          <p:stCondLst>
                                            <p:cond delay="1642"/>
                                          </p:stCondLst>
                                        </p:cTn>
                                        <p:tgtEl>
                                          <p:spTgt spid="10243">
                                            <p:txEl>
                                              <p:pRg st="0" end="0"/>
                                            </p:txEl>
                                          </p:spTgt>
                                        </p:tgtEl>
                                      </p:cBhvr>
                                      <p:to x="100000" y="90000"/>
                                    </p:animScale>
                                    <p:animScale>
                                      <p:cBhvr>
                                        <p:cTn id="43" dur="166" decel="50000">
                                          <p:stCondLst>
                                            <p:cond delay="1668"/>
                                          </p:stCondLst>
                                        </p:cTn>
                                        <p:tgtEl>
                                          <p:spTgt spid="10243">
                                            <p:txEl>
                                              <p:pRg st="0" end="0"/>
                                            </p:txEl>
                                          </p:spTgt>
                                        </p:tgtEl>
                                      </p:cBhvr>
                                      <p:to x="100000" y="100000"/>
                                    </p:animScale>
                                    <p:animScale>
                                      <p:cBhvr>
                                        <p:cTn id="44" dur="26">
                                          <p:stCondLst>
                                            <p:cond delay="1808"/>
                                          </p:stCondLst>
                                        </p:cTn>
                                        <p:tgtEl>
                                          <p:spTgt spid="10243">
                                            <p:txEl>
                                              <p:pRg st="0" end="0"/>
                                            </p:txEl>
                                          </p:spTgt>
                                        </p:tgtEl>
                                      </p:cBhvr>
                                      <p:to x="100000" y="95000"/>
                                    </p:animScale>
                                    <p:animScale>
                                      <p:cBhvr>
                                        <p:cTn id="45" dur="166" decel="50000">
                                          <p:stCondLst>
                                            <p:cond delay="1834"/>
                                          </p:stCondLst>
                                        </p:cTn>
                                        <p:tgtEl>
                                          <p:spTgt spid="1024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AutoShape 4"/>
          <p:cNvSpPr>
            <a:spLocks noChangeArrowheads="1"/>
          </p:cNvSpPr>
          <p:nvPr/>
        </p:nvSpPr>
        <p:spPr bwMode="auto">
          <a:xfrm>
            <a:off x="3635375" y="3284538"/>
            <a:ext cx="5040313" cy="2376487"/>
          </a:xfrm>
          <a:prstGeom prst="wedgeRoundRectCallout">
            <a:avLst>
              <a:gd name="adj1" fmla="val 52111"/>
              <a:gd name="adj2" fmla="val 74250"/>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GB" altLang="en-US"/>
          </a:p>
        </p:txBody>
      </p:sp>
      <p:sp>
        <p:nvSpPr>
          <p:cNvPr id="12293" name="Text Box 5"/>
          <p:cNvSpPr txBox="1">
            <a:spLocks noChangeArrowheads="1"/>
          </p:cNvSpPr>
          <p:nvPr/>
        </p:nvSpPr>
        <p:spPr bwMode="auto">
          <a:xfrm>
            <a:off x="3779838" y="3716338"/>
            <a:ext cx="45370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3600"/>
              <a:t>It is a label for the photograph!</a:t>
            </a:r>
            <a:endParaRPr lang="en-US" altLang="en-US" sz="3600"/>
          </a:p>
        </p:txBody>
      </p:sp>
      <p:sp>
        <p:nvSpPr>
          <p:cNvPr id="12290" name="Rectangle 2"/>
          <p:cNvSpPr>
            <a:spLocks noGrp="1" noChangeArrowheads="1"/>
          </p:cNvSpPr>
          <p:nvPr>
            <p:ph type="title"/>
          </p:nvPr>
        </p:nvSpPr>
        <p:spPr/>
        <p:txBody>
          <a:bodyPr/>
          <a:lstStyle/>
          <a:p>
            <a:r>
              <a:rPr lang="en-GB" altLang="en-US"/>
              <a:t>Caption</a:t>
            </a:r>
            <a:endParaRPr lang="en-US" altLang="en-US"/>
          </a:p>
        </p:txBody>
      </p:sp>
      <p:sp>
        <p:nvSpPr>
          <p:cNvPr id="12291" name="Rectangle 3"/>
          <p:cNvSpPr>
            <a:spLocks noGrp="1" noChangeArrowheads="1"/>
          </p:cNvSpPr>
          <p:nvPr>
            <p:ph type="body" idx="1"/>
          </p:nvPr>
        </p:nvSpPr>
        <p:spPr>
          <a:xfrm>
            <a:off x="457200" y="1600200"/>
            <a:ext cx="8229600" cy="1541463"/>
          </a:xfrm>
        </p:spPr>
        <p:txBody>
          <a:bodyPr/>
          <a:lstStyle/>
          <a:p>
            <a:pPr>
              <a:lnSpc>
                <a:spcPct val="90000"/>
              </a:lnSpc>
            </a:pPr>
            <a:r>
              <a:rPr lang="en-GB" altLang="en-US"/>
              <a:t>A caption goes underneath a photo to identify something or someone and to give us more information. </a:t>
            </a:r>
            <a:endParaRPr lang="en-US" altLang="en-US"/>
          </a:p>
        </p:txBody>
      </p:sp>
    </p:spTree>
    <p:extLst>
      <p:ext uri="{BB962C8B-B14F-4D97-AF65-F5344CB8AC3E}">
        <p14:creationId xmlns:p14="http://schemas.microsoft.com/office/powerpoint/2010/main" val="26356087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grpId="0" nodeType="clickEffect">
                                  <p:stCondLst>
                                    <p:cond delay="0"/>
                                  </p:stCondLst>
                                  <p:iterate type="lt">
                                    <p:tmAbs val="500"/>
                                  </p:iterate>
                                  <p:childTnLst>
                                    <p:set>
                                      <p:cBhvr override="childStyle">
                                        <p:cTn id="6" dur="indefinite"/>
                                        <p:tgtEl>
                                          <p:spTgt spid="12290"/>
                                        </p:tgtEl>
                                        <p:attrNameLst>
                                          <p:attrName>style.fontStyle</p:attrName>
                                        </p:attrNameLst>
                                      </p:cBhvr>
                                      <p:to>
                                        <p:strVal val="normal"/>
                                      </p:to>
                                    </p:set>
                                    <p:set>
                                      <p:cBhvr override="childStyle">
                                        <p:cTn id="7" dur="indefinite"/>
                                        <p:tgtEl>
                                          <p:spTgt spid="12290"/>
                                        </p:tgtEl>
                                        <p:attrNameLst>
                                          <p:attrName>style.fontWeight</p:attrName>
                                        </p:attrNameLst>
                                      </p:cBhvr>
                                      <p:to>
                                        <p:strVal val="bold"/>
                                      </p:to>
                                    </p:set>
                                    <p:set>
                                      <p:cBhvr override="childStyle">
                                        <p:cTn id="8" dur="indefinite"/>
                                        <p:tgtEl>
                                          <p:spTgt spid="12290"/>
                                        </p:tgtEl>
                                        <p:attrNameLst>
                                          <p:attrName>style.textDecorationUnderline</p:attrName>
                                        </p:attrNameLst>
                                      </p:cBhvr>
                                      <p:to>
                                        <p:strVal val="fals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Effect transition="in" filter="fade">
                                      <p:cBhvr>
                                        <p:cTn id="13" dur="1000"/>
                                        <p:tgtEl>
                                          <p:spTgt spid="12291">
                                            <p:txEl>
                                              <p:pRg st="0" end="0"/>
                                            </p:txEl>
                                          </p:spTgt>
                                        </p:tgtEl>
                                      </p:cBhvr>
                                    </p:animEffect>
                                    <p:anim calcmode="lin" valueType="num">
                                      <p:cBhvr>
                                        <p:cTn id="14"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291">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29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1" presetClass="entr" presetSubtype="0" fill="hold" grpId="0" nodeType="clickEffect">
                                  <p:stCondLst>
                                    <p:cond delay="0"/>
                                  </p:stCondLst>
                                  <p:childTnLst>
                                    <p:set>
                                      <p:cBhvr>
                                        <p:cTn id="20" dur="1" fill="hold">
                                          <p:stCondLst>
                                            <p:cond delay="0"/>
                                          </p:stCondLst>
                                        </p:cTn>
                                        <p:tgtEl>
                                          <p:spTgt spid="12292"/>
                                        </p:tgtEl>
                                        <p:attrNameLst>
                                          <p:attrName>style.visibility</p:attrName>
                                        </p:attrNameLst>
                                      </p:cBhvr>
                                      <p:to>
                                        <p:strVal val="visible"/>
                                      </p:to>
                                    </p:set>
                                    <p:animEffect transition="in" filter="fade">
                                      <p:cBhvr>
                                        <p:cTn id="21" dur="770" decel="100000"/>
                                        <p:tgtEl>
                                          <p:spTgt spid="12292"/>
                                        </p:tgtEl>
                                      </p:cBhvr>
                                    </p:animEffect>
                                    <p:animScale>
                                      <p:cBhvr>
                                        <p:cTn id="22" dur="770" decel="100000"/>
                                        <p:tgtEl>
                                          <p:spTgt spid="12292"/>
                                        </p:tgtEl>
                                      </p:cBhvr>
                                      <p:from x="10000" y="10000"/>
                                      <p:to x="200000" y="450000"/>
                                    </p:animScale>
                                    <p:animScale>
                                      <p:cBhvr>
                                        <p:cTn id="23" dur="1230" accel="100000" fill="hold">
                                          <p:stCondLst>
                                            <p:cond delay="770"/>
                                          </p:stCondLst>
                                        </p:cTn>
                                        <p:tgtEl>
                                          <p:spTgt spid="12292"/>
                                        </p:tgtEl>
                                      </p:cBhvr>
                                      <p:from x="200000" y="450000"/>
                                      <p:to x="100000" y="100000"/>
                                    </p:animScale>
                                    <p:set>
                                      <p:cBhvr>
                                        <p:cTn id="24" dur="770" fill="hold"/>
                                        <p:tgtEl>
                                          <p:spTgt spid="12292"/>
                                        </p:tgtEl>
                                        <p:attrNameLst>
                                          <p:attrName>ppt_x</p:attrName>
                                        </p:attrNameLst>
                                      </p:cBhvr>
                                      <p:to>
                                        <p:strVal val="(0.5)"/>
                                      </p:to>
                                    </p:set>
                                    <p:anim from="(0.5)" to="(#ppt_x)" calcmode="lin" valueType="num">
                                      <p:cBhvr>
                                        <p:cTn id="25" dur="1230" accel="100000" fill="hold">
                                          <p:stCondLst>
                                            <p:cond delay="770"/>
                                          </p:stCondLst>
                                        </p:cTn>
                                        <p:tgtEl>
                                          <p:spTgt spid="12292"/>
                                        </p:tgtEl>
                                        <p:attrNameLst>
                                          <p:attrName>ppt_x</p:attrName>
                                        </p:attrNameLst>
                                      </p:cBhvr>
                                    </p:anim>
                                    <p:set>
                                      <p:cBhvr>
                                        <p:cTn id="26" dur="770" fill="hold"/>
                                        <p:tgtEl>
                                          <p:spTgt spid="12292"/>
                                        </p:tgtEl>
                                        <p:attrNameLst>
                                          <p:attrName>ppt_y</p:attrName>
                                        </p:attrNameLst>
                                      </p:cBhvr>
                                      <p:to>
                                        <p:strVal val="(#ppt_y+0.4)"/>
                                      </p:to>
                                    </p:set>
                                    <p:anim from="(#ppt_y+0.4)" to="(#ppt_y)" calcmode="lin" valueType="num">
                                      <p:cBhvr>
                                        <p:cTn id="27" dur="1230" accel="100000" fill="hold">
                                          <p:stCondLst>
                                            <p:cond delay="770"/>
                                          </p:stCondLst>
                                        </p:cTn>
                                        <p:tgtEl>
                                          <p:spTgt spid="12292"/>
                                        </p:tgtEl>
                                        <p:attrNameLst>
                                          <p:attrName>ppt_y</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12293"/>
                                        </p:tgtEl>
                                        <p:attrNameLst>
                                          <p:attrName>style.visibility</p:attrName>
                                        </p:attrNameLst>
                                      </p:cBhvr>
                                      <p:to>
                                        <p:strVal val="visible"/>
                                      </p:to>
                                    </p:set>
                                    <p:anim calcmode="lin" valueType="num">
                                      <p:cBhvr>
                                        <p:cTn id="32" dur="500" fill="hold"/>
                                        <p:tgtEl>
                                          <p:spTgt spid="12293"/>
                                        </p:tgtEl>
                                        <p:attrNameLst>
                                          <p:attrName>ppt_w</p:attrName>
                                        </p:attrNameLst>
                                      </p:cBhvr>
                                      <p:tavLst>
                                        <p:tav tm="0">
                                          <p:val>
                                            <p:fltVal val="0"/>
                                          </p:val>
                                        </p:tav>
                                        <p:tav tm="100000">
                                          <p:val>
                                            <p:strVal val="#ppt_w"/>
                                          </p:val>
                                        </p:tav>
                                      </p:tavLst>
                                    </p:anim>
                                    <p:anim calcmode="lin" valueType="num">
                                      <p:cBhvr>
                                        <p:cTn id="33" dur="500" fill="hold"/>
                                        <p:tgtEl>
                                          <p:spTgt spid="122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p:bldP spid="12290" grpId="0"/>
      <p:bldP spid="1229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assoonCRInfant"/>
        <a:ea typeface=""/>
        <a:cs typeface=""/>
      </a:majorFont>
      <a:minorFont>
        <a:latin typeface="SassoonCRInfan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TotalTime>
  <Words>666</Words>
  <Application>Microsoft Office PowerPoint</Application>
  <PresentationFormat>On-screen Show (4:3)</PresentationFormat>
  <Paragraphs>108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L.O. To analyse newspaper articles</vt:lpstr>
      <vt:lpstr>Using your newspapers, talk to your partner about these questions:</vt:lpstr>
      <vt:lpstr>Layout of a newspaper</vt:lpstr>
      <vt:lpstr>Headlines</vt:lpstr>
      <vt:lpstr>Introduction/Opening</vt:lpstr>
      <vt:lpstr>Main body</vt:lpstr>
      <vt:lpstr>Summary/Conclusion</vt:lpstr>
      <vt:lpstr>Photos</vt:lpstr>
      <vt:lpstr>Caption</vt:lpstr>
      <vt:lpstr>In partners, choose a newspaper article and answer these questions:</vt:lpstr>
      <vt:lpstr> </vt:lpstr>
      <vt:lpstr>L.O. To analyse newspaper articles</vt:lpstr>
      <vt:lpstr> </vt:lpstr>
      <vt:lpstr>Language analysis</vt:lpstr>
    </vt:vector>
  </TitlesOfParts>
  <Company>Shropshire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 Perry</cp:lastModifiedBy>
  <cp:revision>42</cp:revision>
  <dcterms:created xsi:type="dcterms:W3CDTF">2015-05-18T14:25:51Z</dcterms:created>
  <dcterms:modified xsi:type="dcterms:W3CDTF">2020-06-22T15:20:11Z</dcterms:modified>
</cp:coreProperties>
</file>